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6" r:id="rId4"/>
    <p:sldId id="260" r:id="rId5"/>
    <p:sldId id="302" r:id="rId6"/>
    <p:sldId id="309" r:id="rId7"/>
    <p:sldId id="294" r:id="rId8"/>
    <p:sldId id="298" r:id="rId9"/>
    <p:sldId id="299" r:id="rId10"/>
    <p:sldId id="265" r:id="rId11"/>
    <p:sldId id="303" r:id="rId12"/>
    <p:sldId id="304" r:id="rId13"/>
    <p:sldId id="300" r:id="rId14"/>
    <p:sldId id="305" r:id="rId15"/>
    <p:sldId id="296" r:id="rId16"/>
    <p:sldId id="306" r:id="rId17"/>
    <p:sldId id="257" r:id="rId18"/>
    <p:sldId id="274" r:id="rId19"/>
    <p:sldId id="280" r:id="rId20"/>
    <p:sldId id="288" r:id="rId21"/>
    <p:sldId id="284" r:id="rId22"/>
    <p:sldId id="289" r:id="rId23"/>
    <p:sldId id="281" r:id="rId24"/>
    <p:sldId id="283" r:id="rId25"/>
    <p:sldId id="290" r:id="rId26"/>
    <p:sldId id="285" r:id="rId27"/>
    <p:sldId id="307" r:id="rId28"/>
    <p:sldId id="308" r:id="rId29"/>
  </p:sldIdLst>
  <p:sldSz cx="12192000" cy="6858000"/>
  <p:notesSz cx="6858000" cy="9144000"/>
  <p:embeddedFontLst>
    <p:embeddedFont>
      <p:font typeface="Abadi" panose="020B0604020104020204" pitchFamily="34" charset="0"/>
      <p:regular r:id="rId30"/>
    </p:embeddedFont>
    <p:embeddedFont>
      <p:font typeface="Y이드스트릿체 B" panose="02000800000000000000" pitchFamily="50" charset="-127"/>
      <p:bold r:id="rId31"/>
    </p:embeddedFont>
    <p:embeddedFont>
      <p:font typeface="Y이드스트릿체 L" panose="02000300000000000000" pitchFamily="50" charset="-127"/>
      <p:regular r:id="rId32"/>
    </p:embeddedFont>
    <p:embeddedFont>
      <p:font typeface="다음_Regular" panose="02000603060000000000" pitchFamily="2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학교안심 몽글몽글 R" panose="0202060302010102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4A66AC"/>
    <a:srgbClr val="E258A4"/>
    <a:srgbClr val="F2F2F2"/>
    <a:srgbClr val="F8F8F8"/>
    <a:srgbClr val="A09FD3"/>
    <a:srgbClr val="E6D0EE"/>
    <a:srgbClr val="DE5CA4"/>
    <a:srgbClr val="A4B2D5"/>
    <a:srgbClr val="EC0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86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607" y="41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06T01:05:51.597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253 234,'-4'0,"-1"4,-3 0,-4 1,-3-2,-3 0,-1-2,-1 0,-1-1,0 0,3-3,2-12,2-11,5-4,3-3,3-1,6 3,5 6,6 8,3 3,2 4,2 4,4 6,-3 10,-1 7,0 11,-5 4,-4 0,-4-1,-4-4,-6-1,-6-4,-9 0,-5-1,-9-1,-2-3,0-2,2-3,4-3,5-7,8-8,5-9,5-13,2-12,2-9,2-4,-1 4,3 6,13 12,5 10,4 9,0 6,2 8,1 14,-2 11,-1 5,-6 0,-5-2,-7-2,-3-3,-3-2,-2-5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5:56.38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0.38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1.2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3.11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4.37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5.738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6.8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1:06:08.52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0560E-1508-4E14-8D7D-0094517C7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72EA31-BF9A-46A2-BD83-BE1BDE05B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39197-E445-4B84-8F5A-4D1BC9736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475409-F7FC-4077-8BFC-B6EB7BCE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48B21-C1D1-4680-AE9A-E4C0D1EA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9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A9B34-3781-46BB-8C74-5FEB53C72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026EDE-DAFE-4CE6-A845-661EC410C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12CDD8-B470-4CCB-8858-527E8736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86684-FAC9-4C0B-A74E-EACC0D03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7051E-7770-41AB-87E9-532FFB1B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2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E58DE2-CEF4-4221-8674-6F3E2228BA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E6913E-CC52-4917-A2DF-D9CD480FE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01722-F327-4887-8358-7BF3EFC40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4690D-CBA1-4977-B3F5-180F6C0F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770BE-8955-4CFA-B68B-DB74D87C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6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23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3F2AA-57FE-4AD7-A6C8-80F602B1A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3CC922-E560-46B0-9A8E-C979D258E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5E8B2-47EB-44DC-9D1C-1BC7F411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AB40-A460-4E97-832F-68BAC47E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59E-EC00-4728-AD4A-41CACA1C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322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23FFE-9DDB-468C-A6CC-517F713E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0DA07-8B61-4CB9-AFBE-618B7E232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0867AA-9AF5-4F8E-9F21-97A8201B2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D7D483-FDDB-4B85-B307-89B05131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8DDC8-A705-41C9-9111-CE3FF27E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D73F5-25FA-4145-9232-14B4C39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86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2F92A-5CAB-433D-AFC5-A502861F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9EC395-5C38-4118-92B2-97797D25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E8A2A3-A4D9-4AF9-9BF0-851C63A66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F38CCA-120A-4AB4-9844-267D5519A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A49895-F5E5-4630-A5D7-7322ED6BB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22D80B-5F8D-4A62-8DE0-581BB894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7D8E84-A865-4B41-8D4D-49ADB4BA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09CFA9-A4A6-4574-9F8E-E6A3F822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2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BD5D8-34F3-4133-AD5C-EAF27E2E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5C6A44-D455-4481-9176-EBDC44A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1C2610-AAE2-4070-929C-28665C5C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E238AE-FEB7-4F01-B474-CBA62091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64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1D545E-A26A-4D42-B150-B193AFA1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B5A3CB-4C58-4010-BFE6-471EDE3B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48A5A-8205-44DE-9428-D2D265DF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7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30AF3-BEBA-4390-8174-C4259702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AA427-6905-41AB-89C1-7A30A9E8E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4C2C5-F53E-4C04-BCDC-A03738B43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666CD5-7E0C-4A66-AC91-DE27C566A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3FA8D-A2E9-48BE-BE91-792025B2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1367F9-8D87-4985-900A-85ECDDC3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F46F0-1259-4BA0-B364-D841680F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F23D57-BAF5-472F-9145-F7E137FCB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CF157C-69EB-4D83-9F9A-8A0D9F3FC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EB7E76-9FEB-428F-9BE4-7B9B9C6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FA2676-1260-4897-844C-298876AB8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4FB13-BDDD-41EA-932B-2C0F2C7E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1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849625-7F01-4062-AB9D-B29BBF77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82B2F3-B33E-443F-9ED2-D8264161D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8B85F-315F-4599-82EF-667395F49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236E8-8664-4E05-9853-ED8FA3AF2051}" type="datetimeFigureOut">
              <a:rPr lang="ko-KR" altLang="en-US" smtClean="0"/>
              <a:t>2024-05-27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CD9CC-1C89-45A1-8797-FB7B1E4B4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3AB833-DC31-4138-AD66-80EFF09D63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649A6-96EB-487D-BCA8-D8FB5211E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4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coy2LRoZs3Y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coy2LRoZs3Y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play.google.com/store/apps/details?id=com.app.battlenrush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4.xml"/><Relationship Id="rId18" Type="http://schemas.openxmlformats.org/officeDocument/2006/relationships/customXml" Target="../ink/ink9.xm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customXml" Target="../ink/ink3.xml"/><Relationship Id="rId17" Type="http://schemas.openxmlformats.org/officeDocument/2006/relationships/customXml" Target="../ink/ink8.xml"/><Relationship Id="rId2" Type="http://schemas.openxmlformats.org/officeDocument/2006/relationships/image" Target="../media/image36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50.png"/><Relationship Id="rId5" Type="http://schemas.openxmlformats.org/officeDocument/2006/relationships/image" Target="../media/image39.png"/><Relationship Id="rId15" Type="http://schemas.openxmlformats.org/officeDocument/2006/relationships/customXml" Target="../ink/ink6.xml"/><Relationship Id="rId10" Type="http://schemas.openxmlformats.org/officeDocument/2006/relationships/customXml" Target="../ink/ink2.xml"/><Relationship Id="rId4" Type="http://schemas.openxmlformats.org/officeDocument/2006/relationships/image" Target="../media/image38.png"/><Relationship Id="rId9" Type="http://schemas.openxmlformats.org/officeDocument/2006/relationships/image" Target="../media/image140.png"/><Relationship Id="rId1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oljyu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hyperlink" Target="https://www.instagram.com/cooljyum/" TargetMode="External"/><Relationship Id="rId4" Type="http://schemas.openxmlformats.org/officeDocument/2006/relationships/hyperlink" Target="https://cooljyum.tistory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3Jz8h9hJE4&amp;feature=youtu.b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github.com/kookmin-sw/capstone-2021-1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3Jz8h9hJE4&amp;feature=youtu.b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github.com/kookmin-sw/capstone-2021-1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23F117F-8139-74F8-22BB-358AD34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A2346-F099-46BD-9EB7-56D0803BE2B1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pPr algn="ctr"/>
            <a:r>
              <a:rPr lang="en-US" altLang="ko-KR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E5C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@cooljyum</a:t>
            </a:r>
            <a:r>
              <a:rPr lang="ko-KR" alt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의 포트폴리오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7A8F4-0C53-B942-3287-DA8002F550AF}"/>
              </a:ext>
            </a:extLst>
          </p:cNvPr>
          <p:cNvSpPr txBox="1"/>
          <p:nvPr/>
        </p:nvSpPr>
        <p:spPr>
          <a:xfrm>
            <a:off x="11308620" y="377543"/>
            <a:ext cx="147476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01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42AB4-DB21-90A3-2819-A73756F94F67}"/>
              </a:ext>
            </a:extLst>
          </p:cNvPr>
          <p:cNvSpPr txBox="1"/>
          <p:nvPr/>
        </p:nvSpPr>
        <p:spPr>
          <a:xfrm>
            <a:off x="1263535" y="3841474"/>
            <a:ext cx="5102167" cy="523220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pPr algn="r"/>
            <a:r>
              <a:rPr lang="en-US" altLang="ko-KR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KimJooYeon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|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김주연</a:t>
            </a:r>
          </a:p>
        </p:txBody>
      </p:sp>
    </p:spTree>
    <p:extLst>
      <p:ext uri="{BB962C8B-B14F-4D97-AF65-F5344CB8AC3E}">
        <p14:creationId xmlns:p14="http://schemas.microsoft.com/office/powerpoint/2010/main" val="48606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B" panose="02000800000000000000" pitchFamily="2" charset="-127"/>
              <a:ea typeface="Y이드스트릿체 B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01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04</a:t>
              </a:r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FE87EF66-9AE8-4F7C-11FB-7C627FF7A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6" y="1641245"/>
            <a:ext cx="7028730" cy="39633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9991539-9919-D1AB-50A4-D60C40A6E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024" y="2382779"/>
            <a:ext cx="1294382" cy="18681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5B15D2-612B-561B-FABB-4EFD0C676807}"/>
              </a:ext>
            </a:extLst>
          </p:cNvPr>
          <p:cNvSpPr txBox="1"/>
          <p:nvPr/>
        </p:nvSpPr>
        <p:spPr>
          <a:xfrm>
            <a:off x="712175" y="973023"/>
            <a:ext cx="1846659" cy="646331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플레이어</a:t>
            </a:r>
          </a:p>
        </p:txBody>
      </p:sp>
    </p:spTree>
    <p:extLst>
      <p:ext uri="{BB962C8B-B14F-4D97-AF65-F5344CB8AC3E}">
        <p14:creationId xmlns:p14="http://schemas.microsoft.com/office/powerpoint/2010/main" val="101396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B" panose="02000800000000000000" pitchFamily="2" charset="-127"/>
              <a:ea typeface="Y이드스트릿체 B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01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04</a:t>
              </a:r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735904" y="1130469"/>
            <a:ext cx="5541582" cy="646331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쉐이더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- </a:t>
            </a:r>
            <a:r>
              <a:rPr lang="en-US" altLang="ko-KR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SubShader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2" charset="-127"/>
                <a:ea typeface="Y이드스트릿체 L" panose="02000300000000000000" pitchFamily="2" charset="-127"/>
              </a:rPr>
              <a:t> 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2" charset="-127"/>
              <a:ea typeface="Y이드스트릿체 L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85AA8D-BBE4-FAEB-C071-DDA73CD9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486" y="608375"/>
            <a:ext cx="5670032" cy="605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84995"/>
            <a:chOff x="1364554" y="2967335"/>
            <a:chExt cx="9733896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24562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03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322082" y="3890665"/>
                <a:ext cx="1231106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대학생활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339811" y="3228945"/>
                <a:ext cx="2116285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dirty="0">
                    <a:ln w="0"/>
                    <a:solidFill>
                      <a:srgbClr val="E258A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김주연</a:t>
                </a:r>
                <a:r>
                  <a:rPr lang="ko-KR" alt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이 </a:t>
                </a:r>
                <a:r>
                  <a:rPr lang="ko-KR" altLang="en-US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누군데</a:t>
                </a:r>
                <a:r>
                  <a:rPr lang="en-US" altLang="ko-K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?</a:t>
                </a:r>
                <a:endParaRPr lang="ko-KR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091161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53D096-B5BD-7C58-2C09-07C8578D4438}"/>
              </a:ext>
            </a:extLst>
          </p:cNvPr>
          <p:cNvSpPr txBox="1"/>
          <p:nvPr/>
        </p:nvSpPr>
        <p:spPr>
          <a:xfrm>
            <a:off x="11308620" y="377543"/>
            <a:ext cx="147476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1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B" panose="02000800000000000000" pitchFamily="2" charset="-127"/>
              <a:ea typeface="Y이드스트릿체 B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01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04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B6FD4-1112-E05F-2536-6942F15093DD}"/>
              </a:ext>
            </a:extLst>
          </p:cNvPr>
          <p:cNvSpPr txBox="1"/>
          <p:nvPr/>
        </p:nvSpPr>
        <p:spPr>
          <a:xfrm>
            <a:off x="712175" y="973023"/>
            <a:ext cx="2308324" cy="646331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아로파테크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2495E-74A3-F81D-AEF8-13CA4535E1F3}"/>
              </a:ext>
            </a:extLst>
          </p:cNvPr>
          <p:cNvSpPr txBox="1"/>
          <p:nvPr/>
        </p:nvSpPr>
        <p:spPr>
          <a:xfrm>
            <a:off x="712175" y="1520073"/>
            <a:ext cx="4592598" cy="47859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시연영상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 </a:t>
            </a:r>
            <a:r>
              <a:rPr lang="ko-KR" altLang="en-US" dirty="0">
                <a:hlinkClick r:id="rId2"/>
              </a:rPr>
              <a:t>https://www.youtube.com/watch?v=coy2LRoZs3Y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829CA-9A02-D7EF-7D26-248CC57DFE67}"/>
              </a:ext>
            </a:extLst>
          </p:cNvPr>
          <p:cNvSpPr txBox="1"/>
          <p:nvPr/>
        </p:nvSpPr>
        <p:spPr>
          <a:xfrm>
            <a:off x="712175" y="1861826"/>
            <a:ext cx="1683153" cy="400110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팀내 담당 업무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  <a:cs typeface="Leelawadee" panose="020B05020402040202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E2C49C-83C5-5F08-759F-C88427543B2F}"/>
              </a:ext>
            </a:extLst>
          </p:cNvPr>
          <p:cNvSpPr txBox="1"/>
          <p:nvPr/>
        </p:nvSpPr>
        <p:spPr>
          <a:xfrm>
            <a:off x="712175" y="2216533"/>
            <a:ext cx="506548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Unity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개발 담당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   3D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캐릭터 움직임 및 시연 유니티 제작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8B64B-749D-AD52-9CDC-3039E4F4A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" t="7058" r="34193" b="6449"/>
          <a:stretch/>
        </p:blipFill>
        <p:spPr>
          <a:xfrm>
            <a:off x="5877291" y="5028817"/>
            <a:ext cx="5222958" cy="1799111"/>
          </a:xfrm>
          <a:prstGeom prst="rect">
            <a:avLst/>
          </a:prstGeom>
        </p:spPr>
      </p:pic>
      <p:pic>
        <p:nvPicPr>
          <p:cNvPr id="18" name="Picture 2" descr="주)아로파테크(메타버스(AR)피규어 시리즈) 기업정보 - 넥스트유니콘">
            <a:extLst>
              <a:ext uri="{FF2B5EF4-FFF2-40B4-BE49-F238E27FC236}">
                <a16:creationId xmlns:a16="http://schemas.microsoft.com/office/drawing/2014/main" id="{2F365650-D294-F3A2-9B0E-70268C937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35"/>
          <a:stretch/>
        </p:blipFill>
        <p:spPr bwMode="auto">
          <a:xfrm>
            <a:off x="5877291" y="-50104"/>
            <a:ext cx="5263831" cy="242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0927482-02D0-C2AA-30DD-EE8A3AF2B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90" y="2459876"/>
            <a:ext cx="5222958" cy="248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5B8B97F-90F3-8ED1-0FD6-2B6FF87F9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737" y="-50105"/>
            <a:ext cx="2862511" cy="12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3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B" panose="02000800000000000000" pitchFamily="2" charset="-127"/>
              <a:ea typeface="Y이드스트릿체 B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01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04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B6FD4-1112-E05F-2536-6942F15093DD}"/>
              </a:ext>
            </a:extLst>
          </p:cNvPr>
          <p:cNvSpPr txBox="1"/>
          <p:nvPr/>
        </p:nvSpPr>
        <p:spPr>
          <a:xfrm>
            <a:off x="712175" y="973023"/>
            <a:ext cx="1384995" cy="646331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블렌딩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2495E-74A3-F81D-AEF8-13CA4535E1F3}"/>
              </a:ext>
            </a:extLst>
          </p:cNvPr>
          <p:cNvSpPr txBox="1"/>
          <p:nvPr/>
        </p:nvSpPr>
        <p:spPr>
          <a:xfrm>
            <a:off x="712175" y="1520073"/>
            <a:ext cx="4592598" cy="478593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구글스토어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 </a:t>
            </a:r>
            <a:r>
              <a:rPr lang="ko-KR" altLang="en-US" dirty="0">
                <a:hlinkClick r:id="rId2"/>
              </a:rPr>
              <a:t>https://www.youtube.com/watch?v=coy2LRoZs3Y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829CA-9A02-D7EF-7D26-248CC57DFE67}"/>
              </a:ext>
            </a:extLst>
          </p:cNvPr>
          <p:cNvSpPr txBox="1"/>
          <p:nvPr/>
        </p:nvSpPr>
        <p:spPr>
          <a:xfrm>
            <a:off x="730518" y="2542620"/>
            <a:ext cx="1683153" cy="400110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팀내 담당 업무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  <a:cs typeface="Leelawadee" panose="020B05020402040202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E2C49C-83C5-5F08-759F-C88427543B2F}"/>
              </a:ext>
            </a:extLst>
          </p:cNvPr>
          <p:cNvSpPr txBox="1"/>
          <p:nvPr/>
        </p:nvSpPr>
        <p:spPr>
          <a:xfrm>
            <a:off x="730518" y="2897327"/>
            <a:ext cx="5065489" cy="369332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Unity NFT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강아지 경주 게임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47690B-FF3D-F54C-8B7B-4AC352415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047" y="2557897"/>
            <a:ext cx="2841324" cy="4023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hlinkClick r:id="rId4"/>
            <a:extLst>
              <a:ext uri="{FF2B5EF4-FFF2-40B4-BE49-F238E27FC236}">
                <a16:creationId xmlns:a16="http://schemas.microsoft.com/office/drawing/2014/main" id="{A5FD0509-1045-945B-734C-3CD73A6C5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4" t="4001" r="64031" b="1411"/>
          <a:stretch/>
        </p:blipFill>
        <p:spPr>
          <a:xfrm>
            <a:off x="5796007" y="2557897"/>
            <a:ext cx="2841323" cy="4023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6A6E06-131E-305B-D198-47F54E371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062" y="859234"/>
            <a:ext cx="3085647" cy="1429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8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B" panose="02000800000000000000" pitchFamily="2" charset="-127"/>
              <a:ea typeface="Y이드스트릿체 B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01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04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B6FD4-1112-E05F-2536-6942F15093DD}"/>
              </a:ext>
            </a:extLst>
          </p:cNvPr>
          <p:cNvSpPr txBox="1"/>
          <p:nvPr/>
        </p:nvSpPr>
        <p:spPr>
          <a:xfrm>
            <a:off x="712175" y="973023"/>
            <a:ext cx="4397038" cy="646331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공모전 활동 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-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우수상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F43C6F-DA84-07AC-EC5D-404C268B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020" y="0"/>
            <a:ext cx="484925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02495E-74A3-F81D-AEF8-13CA4535E1F3}"/>
              </a:ext>
            </a:extLst>
          </p:cNvPr>
          <p:cNvSpPr txBox="1"/>
          <p:nvPr/>
        </p:nvSpPr>
        <p:spPr>
          <a:xfrm>
            <a:off x="712175" y="1520073"/>
            <a:ext cx="821257" cy="57573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시연영상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소스코드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829CA-9A02-D7EF-7D26-248CC57DFE67}"/>
              </a:ext>
            </a:extLst>
          </p:cNvPr>
          <p:cNvSpPr txBox="1"/>
          <p:nvPr/>
        </p:nvSpPr>
        <p:spPr>
          <a:xfrm>
            <a:off x="730518" y="2542620"/>
            <a:ext cx="1683153" cy="400110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팀내 담당 업무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  <a:cs typeface="Leelawadee" panose="020B05020402040202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E2C49C-83C5-5F08-759F-C88427543B2F}"/>
              </a:ext>
            </a:extLst>
          </p:cNvPr>
          <p:cNvSpPr txBox="1"/>
          <p:nvPr/>
        </p:nvSpPr>
        <p:spPr>
          <a:xfrm>
            <a:off x="730518" y="2897327"/>
            <a:ext cx="506548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Unity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개발 담당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   3D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캐릭터 움직임 및 시연 유니티 제작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57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77780"/>
            <a:chOff x="1364554" y="2967335"/>
            <a:chExt cx="9733896" cy="13777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77780"/>
              <a:chOff x="3083959" y="2967335"/>
              <a:chExt cx="6061552" cy="137778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27768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04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421086" y="3883450"/>
                <a:ext cx="2114361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기술문서</a:t>
                </a:r>
                <a:r>
                  <a:rPr lang="en-US" altLang="ko-KR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/</a:t>
                </a:r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그 외</a:t>
                </a: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339811" y="3228945"/>
                <a:ext cx="2116285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dirty="0">
                    <a:ln w="0"/>
                    <a:solidFill>
                      <a:srgbClr val="E258A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김주연</a:t>
                </a:r>
                <a:r>
                  <a:rPr lang="ko-KR" alt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이 </a:t>
                </a:r>
                <a:r>
                  <a:rPr lang="ko-KR" altLang="en-US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누군데</a:t>
                </a:r>
                <a:r>
                  <a:rPr lang="en-US" altLang="ko-K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?</a:t>
                </a:r>
                <a:endParaRPr lang="ko-KR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091161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53D096-B5BD-7C58-2C09-07C8578D4438}"/>
              </a:ext>
            </a:extLst>
          </p:cNvPr>
          <p:cNvSpPr txBox="1"/>
          <p:nvPr/>
        </p:nvSpPr>
        <p:spPr>
          <a:xfrm>
            <a:off x="11308620" y="377543"/>
            <a:ext cx="147476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3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E8E6B-167C-42CA-A999-FEA8F2E30DA6}"/>
              </a:ext>
            </a:extLst>
          </p:cNvPr>
          <p:cNvSpPr txBox="1"/>
          <p:nvPr/>
        </p:nvSpPr>
        <p:spPr>
          <a:xfrm>
            <a:off x="1468220" y="2885007"/>
            <a:ext cx="7268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n w="0">
                  <a:solidFill>
                    <a:srgbClr val="00317D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F0502020204030204" pitchFamily="34" charset="0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DirectX  </a:t>
            </a:r>
            <a:r>
              <a:rPr lang="ko-KR" altLang="en-US" sz="4400" dirty="0">
                <a:ln w="0">
                  <a:solidFill>
                    <a:srgbClr val="00317D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F0502020204030204" pitchFamily="34" charset="0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포트폴리오​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AB716-4B23-446A-B27C-F24286BF861D}"/>
              </a:ext>
            </a:extLst>
          </p:cNvPr>
          <p:cNvSpPr txBox="1"/>
          <p:nvPr/>
        </p:nvSpPr>
        <p:spPr>
          <a:xfrm>
            <a:off x="5295451" y="5735682"/>
            <a:ext cx="1748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rgbClr val="00317D"/>
                </a:solidFill>
                <a:latin typeface="Abadi" panose="020F0502020204030204" pitchFamily="34" charset="0"/>
                <a:ea typeface="학교안심 몽글몽글 R" panose="02020603020101020101" pitchFamily="18" charset="-127"/>
              </a:rPr>
              <a:t>김주연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1FD5D9-0E24-4680-812C-3E57EB16C56F}"/>
              </a:ext>
            </a:extLst>
          </p:cNvPr>
          <p:cNvCxnSpPr>
            <a:cxnSpLocks/>
          </p:cNvCxnSpPr>
          <p:nvPr/>
        </p:nvCxnSpPr>
        <p:spPr>
          <a:xfrm>
            <a:off x="5651767" y="5656035"/>
            <a:ext cx="1064683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E23544E-6BA9-42ED-8146-B4699CFA84AD}"/>
              </a:ext>
            </a:extLst>
          </p:cNvPr>
          <p:cNvCxnSpPr>
            <a:cxnSpLocks/>
          </p:cNvCxnSpPr>
          <p:nvPr/>
        </p:nvCxnSpPr>
        <p:spPr>
          <a:xfrm>
            <a:off x="5783943" y="3269989"/>
            <a:ext cx="6408057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9082B28-6966-405E-98C2-B86531ACAFD2}"/>
              </a:ext>
            </a:extLst>
          </p:cNvPr>
          <p:cNvCxnSpPr>
            <a:cxnSpLocks/>
          </p:cNvCxnSpPr>
          <p:nvPr/>
        </p:nvCxnSpPr>
        <p:spPr>
          <a:xfrm>
            <a:off x="0" y="3269729"/>
            <a:ext cx="1439192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92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A2FC9B2-6B09-4954-8A4C-9E3128852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386712"/>
            <a:ext cx="5238750" cy="3667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6CD6A78-A443-0C36-FD02-59413D79A8B0}"/>
              </a:ext>
            </a:extLst>
          </p:cNvPr>
          <p:cNvGraphicFramePr>
            <a:graphicFrameLocks noGrp="1"/>
          </p:cNvGraphicFramePr>
          <p:nvPr/>
        </p:nvGraphicFramePr>
        <p:xfrm>
          <a:off x="7300686" y="1113754"/>
          <a:ext cx="4371078" cy="4974771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56560">
                  <a:extLst>
                    <a:ext uri="{9D8B030D-6E8A-4147-A177-3AD203B41FA5}">
                      <a16:colId xmlns:a16="http://schemas.microsoft.com/office/drawing/2014/main" val="2732660203"/>
                    </a:ext>
                  </a:extLst>
                </a:gridCol>
                <a:gridCol w="3114518">
                  <a:extLst>
                    <a:ext uri="{9D8B030D-6E8A-4147-A177-3AD203B41FA5}">
                      <a16:colId xmlns:a16="http://schemas.microsoft.com/office/drawing/2014/main" val="2172399847"/>
                    </a:ext>
                  </a:extLst>
                </a:gridCol>
              </a:tblGrid>
              <a:tr h="202207">
                <a:tc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solidFill>
                          <a:srgbClr val="1F0685"/>
                        </a:solidFill>
                        <a:effectLst/>
                        <a:highlight>
                          <a:srgbClr val="00FF00"/>
                        </a:highlight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>
                        <a:solidFill>
                          <a:srgbClr val="1F0685"/>
                        </a:solidFill>
                        <a:effectLst/>
                        <a:highlight>
                          <a:srgbClr val="00FF00"/>
                        </a:highlight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144058"/>
                  </a:ext>
                </a:extLst>
              </a:tr>
              <a:tr h="577734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제목​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Crazy Arcade (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모작​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)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35879"/>
                  </a:ext>
                </a:extLst>
              </a:tr>
              <a:tr h="864918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장르​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액션 게임</a:t>
                      </a:r>
                      <a:r>
                        <a:rPr lang="en-US" altLang="ko-KR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, </a:t>
                      </a:r>
                    </a:p>
                    <a:p>
                      <a:pPr algn="l" rtl="0" fontAlgn="base"/>
                      <a:r>
                        <a:rPr lang="ko-KR" altLang="en-US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전략 비디오 게임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662502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플랫폼​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PC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68681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개발환경​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Visual Studio 2022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altLang="ko-KR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1236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개발언어​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C++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​, XML</a:t>
                      </a:r>
                      <a:endParaRPr 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946365"/>
                  </a:ext>
                </a:extLst>
              </a:tr>
              <a:tr h="707723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라이브러리​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DirectX</a:t>
                      </a:r>
                      <a:r>
                        <a:rPr 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477951"/>
                  </a:ext>
                </a:extLst>
              </a:tr>
              <a:tr h="864918">
                <a:tc>
                  <a:txBody>
                    <a:bodyPr/>
                    <a:lstStyle/>
                    <a:p>
                      <a:pPr algn="l" rtl="0" fontAlgn="base"/>
                      <a:r>
                        <a:rPr lang="ko-KR" altLang="en-US" sz="1800" b="0" dirty="0">
                          <a:solidFill>
                            <a:srgbClr val="FFFFFF"/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개발기간​</a:t>
                      </a:r>
                      <a:endParaRPr lang="ko-KR" altLang="en-US" sz="1800" b="0" i="0" dirty="0">
                        <a:solidFill>
                          <a:srgbClr val="FFFFFF"/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17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2024.04.08~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​</a:t>
                      </a:r>
                      <a:endParaRPr lang="en-US" altLang="ko-KR" sz="1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  <a:p>
                      <a:pPr algn="l" rtl="0" fontAlgn="base"/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        2024.05.03 (4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주</a:t>
                      </a:r>
                      <a:r>
                        <a:rPr lang="en-US" altLang="ko-KR" sz="1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학교안심 몽글몽글 R" panose="02020603020101020101" pitchFamily="18" charset="-127"/>
                          <a:ea typeface="학교안심 몽글몽글 R" panose="02020603020101020101" pitchFamily="18" charset="-127"/>
                        </a:rPr>
                        <a:t>)</a:t>
                      </a:r>
                      <a:endParaRPr lang="ko-KR" altLang="en-US" sz="1800" b="0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학교안심 몽글몽글 R" panose="02020603020101020101" pitchFamily="18" charset="-127"/>
                        <a:ea typeface="학교안심 몽글몽글 R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1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9173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1596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게임 소개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8F0646-C12F-02A9-D89A-2A43A515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958" y="3431488"/>
            <a:ext cx="2299344" cy="2039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460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234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Editor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F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C4D69-61F4-AD7D-FC28-14CFCEA7111E}"/>
              </a:ext>
            </a:extLst>
          </p:cNvPr>
          <p:cNvSpPr txBox="1"/>
          <p:nvPr/>
        </p:nvSpPr>
        <p:spPr>
          <a:xfrm>
            <a:off x="1123803" y="1692138"/>
            <a:ext cx="4702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Tile,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Monster, </a:t>
            </a:r>
            <a:r>
              <a:rPr lang="en-US" altLang="ko-KR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PlayerPos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설정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나만의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Map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사용자가 만들 수 있음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8A6F376-A986-9034-5B2C-AEF7FF90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93" y="2409767"/>
            <a:ext cx="4464647" cy="333174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60E042-75BC-390B-5002-22C156A9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45" y="2305917"/>
            <a:ext cx="1296894" cy="3539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B148AB9-35EF-1BC9-6208-3CE54DF0374C}"/>
              </a:ext>
            </a:extLst>
          </p:cNvPr>
          <p:cNvSpPr/>
          <p:nvPr/>
        </p:nvSpPr>
        <p:spPr>
          <a:xfrm>
            <a:off x="5491946" y="2540778"/>
            <a:ext cx="991050" cy="666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053162B6-93D9-EFAC-8BCB-9FBA31F946D5}"/>
              </a:ext>
            </a:extLst>
          </p:cNvPr>
          <p:cNvSpPr/>
          <p:nvPr/>
        </p:nvSpPr>
        <p:spPr>
          <a:xfrm rot="16200000">
            <a:off x="5154182" y="2661261"/>
            <a:ext cx="351320" cy="419985"/>
          </a:xfrm>
          <a:prstGeom prst="downArrow">
            <a:avLst>
              <a:gd name="adj1" fmla="val 2347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F8431AD-09C5-7621-65D4-AF5EEA8E268C}"/>
              </a:ext>
            </a:extLst>
          </p:cNvPr>
          <p:cNvSpPr/>
          <p:nvPr/>
        </p:nvSpPr>
        <p:spPr>
          <a:xfrm>
            <a:off x="257123" y="562763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36B973E-2531-1A93-2FF3-28454D9074C4}"/>
              </a:ext>
            </a:extLst>
          </p:cNvPr>
          <p:cNvSpPr txBox="1"/>
          <p:nvPr/>
        </p:nvSpPr>
        <p:spPr>
          <a:xfrm>
            <a:off x="1421478" y="1184238"/>
            <a:ext cx="1698171" cy="461665"/>
          </a:xfrm>
          <a:custGeom>
            <a:avLst/>
            <a:gdLst>
              <a:gd name="connsiteX0" fmla="*/ 0 w 1698171"/>
              <a:gd name="connsiteY0" fmla="*/ 0 h 461665"/>
              <a:gd name="connsiteX1" fmla="*/ 600020 w 1698171"/>
              <a:gd name="connsiteY1" fmla="*/ 0 h 461665"/>
              <a:gd name="connsiteX2" fmla="*/ 1132114 w 1698171"/>
              <a:gd name="connsiteY2" fmla="*/ 0 h 461665"/>
              <a:gd name="connsiteX3" fmla="*/ 1698171 w 1698171"/>
              <a:gd name="connsiteY3" fmla="*/ 0 h 461665"/>
              <a:gd name="connsiteX4" fmla="*/ 1698171 w 1698171"/>
              <a:gd name="connsiteY4" fmla="*/ 461665 h 461665"/>
              <a:gd name="connsiteX5" fmla="*/ 1098151 w 1698171"/>
              <a:gd name="connsiteY5" fmla="*/ 461665 h 461665"/>
              <a:gd name="connsiteX6" fmla="*/ 532094 w 1698171"/>
              <a:gd name="connsiteY6" fmla="*/ 461665 h 461665"/>
              <a:gd name="connsiteX7" fmla="*/ 0 w 1698171"/>
              <a:gd name="connsiteY7" fmla="*/ 461665 h 461665"/>
              <a:gd name="connsiteX8" fmla="*/ 0 w 1698171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8171" h="461665" fill="none" extrusionOk="0">
                <a:moveTo>
                  <a:pt x="0" y="0"/>
                </a:moveTo>
                <a:cubicBezTo>
                  <a:pt x="207718" y="-516"/>
                  <a:pt x="451571" y="-10653"/>
                  <a:pt x="600020" y="0"/>
                </a:cubicBezTo>
                <a:cubicBezTo>
                  <a:pt x="748469" y="10653"/>
                  <a:pt x="884126" y="-24113"/>
                  <a:pt x="1132114" y="0"/>
                </a:cubicBezTo>
                <a:cubicBezTo>
                  <a:pt x="1380102" y="24113"/>
                  <a:pt x="1535976" y="4233"/>
                  <a:pt x="1698171" y="0"/>
                </a:cubicBezTo>
                <a:cubicBezTo>
                  <a:pt x="1715226" y="121141"/>
                  <a:pt x="1675253" y="246178"/>
                  <a:pt x="1698171" y="461665"/>
                </a:cubicBezTo>
                <a:cubicBezTo>
                  <a:pt x="1490316" y="489472"/>
                  <a:pt x="1321884" y="491050"/>
                  <a:pt x="1098151" y="461665"/>
                </a:cubicBezTo>
                <a:cubicBezTo>
                  <a:pt x="874418" y="432280"/>
                  <a:pt x="689849" y="434445"/>
                  <a:pt x="532094" y="461665"/>
                </a:cubicBezTo>
                <a:cubicBezTo>
                  <a:pt x="374339" y="488885"/>
                  <a:pt x="194647" y="475313"/>
                  <a:pt x="0" y="461665"/>
                </a:cubicBezTo>
                <a:cubicBezTo>
                  <a:pt x="-7093" y="314677"/>
                  <a:pt x="-6961" y="159705"/>
                  <a:pt x="0" y="0"/>
                </a:cubicBezTo>
                <a:close/>
              </a:path>
              <a:path w="1698171" h="461665" stroke="0" extrusionOk="0">
                <a:moveTo>
                  <a:pt x="0" y="0"/>
                </a:moveTo>
                <a:cubicBezTo>
                  <a:pt x="122319" y="9081"/>
                  <a:pt x="379846" y="-10076"/>
                  <a:pt x="532094" y="0"/>
                </a:cubicBezTo>
                <a:cubicBezTo>
                  <a:pt x="684342" y="10076"/>
                  <a:pt x="901094" y="-9412"/>
                  <a:pt x="1064187" y="0"/>
                </a:cubicBezTo>
                <a:cubicBezTo>
                  <a:pt x="1227280" y="9412"/>
                  <a:pt x="1422632" y="11088"/>
                  <a:pt x="1698171" y="0"/>
                </a:cubicBezTo>
                <a:cubicBezTo>
                  <a:pt x="1678876" y="168125"/>
                  <a:pt x="1715442" y="350325"/>
                  <a:pt x="1698171" y="461665"/>
                </a:cubicBezTo>
                <a:cubicBezTo>
                  <a:pt x="1491267" y="438160"/>
                  <a:pt x="1389035" y="435200"/>
                  <a:pt x="1166077" y="461665"/>
                </a:cubicBezTo>
                <a:cubicBezTo>
                  <a:pt x="943119" y="488130"/>
                  <a:pt x="821579" y="472743"/>
                  <a:pt x="633984" y="461665"/>
                </a:cubicBezTo>
                <a:cubicBezTo>
                  <a:pt x="446389" y="450587"/>
                  <a:pt x="296000" y="452603"/>
                  <a:pt x="0" y="461665"/>
                </a:cubicBezTo>
                <a:cubicBezTo>
                  <a:pt x="19291" y="332851"/>
                  <a:pt x="13892" y="11125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Editor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E0380A-D0C1-2596-C559-974850C9C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94" y="2305917"/>
            <a:ext cx="1412427" cy="35394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32859F-62C9-6ED4-9C88-324EB2FEF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92" y="2305917"/>
            <a:ext cx="1412427" cy="2285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6C838C-378A-C2CD-4D4D-2AE8A16D9A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6" t="14234" r="2238" b="6482"/>
          <a:stretch/>
        </p:blipFill>
        <p:spPr>
          <a:xfrm>
            <a:off x="8436492" y="5070764"/>
            <a:ext cx="2365227" cy="76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C4D65F-64A0-B5BB-E397-E793F3F26EC0}"/>
              </a:ext>
            </a:extLst>
          </p:cNvPr>
          <p:cNvSpPr txBox="1"/>
          <p:nvPr/>
        </p:nvSpPr>
        <p:spPr>
          <a:xfrm>
            <a:off x="9956592" y="3943080"/>
            <a:ext cx="223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Boss</a:t>
            </a:r>
            <a:r>
              <a:rPr lang="ko-KR" altLang="en-US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도 </a:t>
            </a:r>
            <a:r>
              <a:rPr lang="ko-KR" altLang="en-US" dirty="0" err="1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스폿가능</a:t>
            </a:r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D3BF13-9437-CF4C-D2C4-ADDE5D16F9D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091050" y="3811818"/>
            <a:ext cx="865542" cy="315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129680-7F0D-85B1-E0A9-7B64B37A8C3A}"/>
              </a:ext>
            </a:extLst>
          </p:cNvPr>
          <p:cNvSpPr txBox="1"/>
          <p:nvPr/>
        </p:nvSpPr>
        <p:spPr>
          <a:xfrm>
            <a:off x="8320474" y="5825615"/>
            <a:ext cx="36256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Player Spawn position </a:t>
            </a:r>
            <a:r>
              <a:rPr lang="ko-KR" altLang="en-US" sz="1600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00972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AB78FEC6-1C4F-42EB-8940-2E2D1961DEE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A2CE5D4-91FE-41C0-B083-599FBE6C727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C56B9FB8-49EC-49C0-89F3-4D814520656D}"/>
                  </a:ext>
                </a:extLst>
              </p:cNvPr>
              <p:cNvSpPr/>
              <p:nvPr/>
            </p:nvSpPr>
            <p:spPr>
              <a:xfrm>
                <a:off x="0" y="0"/>
                <a:ext cx="6095998" cy="6858000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35B15E2-9493-47C1-A780-AD9F47B229EE}"/>
                  </a:ext>
                </a:extLst>
              </p:cNvPr>
              <p:cNvSpPr/>
              <p:nvPr/>
            </p:nvSpPr>
            <p:spPr>
              <a:xfrm rot="10800000">
                <a:off x="6096002" y="0"/>
                <a:ext cx="6095998" cy="6858000"/>
              </a:xfrm>
              <a:prstGeom prst="rect">
                <a:avLst/>
              </a:prstGeom>
              <a:gradFill flip="none" rotWithShape="1">
                <a:gsLst>
                  <a:gs pos="82000">
                    <a:schemeClr val="bg1"/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F44E9A2-0262-4009-AE1E-1CAACADB02BE}"/>
                </a:ext>
              </a:extLst>
            </p:cNvPr>
            <p:cNvCxnSpPr/>
            <p:nvPr/>
          </p:nvCxnSpPr>
          <p:spPr>
            <a:xfrm>
              <a:off x="6095998" y="0"/>
              <a:ext cx="0" cy="6858000"/>
            </a:xfrm>
            <a:prstGeom prst="line">
              <a:avLst/>
            </a:prstGeom>
            <a:ln w="95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AD7464-3DCA-456C-A201-FDCF8CE5859F}"/>
              </a:ext>
            </a:extLst>
          </p:cNvPr>
          <p:cNvSpPr txBox="1"/>
          <p:nvPr/>
        </p:nvSpPr>
        <p:spPr>
          <a:xfrm>
            <a:off x="735904" y="377543"/>
            <a:ext cx="916918" cy="261610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en-US" altLang="ko-KR" sz="11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INDEX</a:t>
            </a:r>
            <a:endParaRPr lang="ko-KR" altLang="en-US" sz="11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1C56BD2-2BDC-453B-84D3-995E9FBFBDE0}"/>
              </a:ext>
            </a:extLst>
          </p:cNvPr>
          <p:cNvGrpSpPr/>
          <p:nvPr/>
        </p:nvGrpSpPr>
        <p:grpSpPr>
          <a:xfrm>
            <a:off x="735904" y="2355885"/>
            <a:ext cx="1973058" cy="3171309"/>
            <a:chOff x="978760" y="2355885"/>
            <a:chExt cx="1973058" cy="31713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2A2346-F099-46BD-9EB7-56D0803BE2B1}"/>
                </a:ext>
              </a:extLst>
            </p:cNvPr>
            <p:cNvSpPr txBox="1"/>
            <p:nvPr/>
          </p:nvSpPr>
          <p:spPr>
            <a:xfrm>
              <a:off x="978760" y="2355885"/>
              <a:ext cx="842195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01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EB4DF74-74E8-41A3-B846-EC37AA6555D4}"/>
                </a:ext>
              </a:extLst>
            </p:cNvPr>
            <p:cNvSpPr txBox="1"/>
            <p:nvPr/>
          </p:nvSpPr>
          <p:spPr>
            <a:xfrm>
              <a:off x="978760" y="3129638"/>
              <a:ext cx="1649491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김주연이 </a:t>
              </a:r>
              <a:r>
                <a:rPr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누군데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?</a:t>
              </a:r>
            </a:p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자기소개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pic>
          <p:nvPicPr>
            <p:cNvPr id="99" name="그림 98" descr="벽, 실내, 하얀색이(가) 표시된 사진&#10;&#10;자동 생성된 설명">
              <a:extLst>
                <a:ext uri="{FF2B5EF4-FFF2-40B4-BE49-F238E27FC236}">
                  <a16:creationId xmlns:a16="http://schemas.microsoft.com/office/drawing/2014/main" id="{FA048646-FE21-4412-ADE1-511D272F2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8760" y="3864040"/>
              <a:ext cx="1973058" cy="110984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8587775-848A-428C-AFF1-71708A64DC96}"/>
                </a:ext>
              </a:extLst>
            </p:cNvPr>
            <p:cNvGrpSpPr/>
            <p:nvPr/>
          </p:nvGrpSpPr>
          <p:grpSpPr>
            <a:xfrm>
              <a:off x="978760" y="5205375"/>
              <a:ext cx="1972721" cy="321819"/>
              <a:chOff x="1038335" y="5056120"/>
              <a:chExt cx="1972721" cy="32181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FF77C4B-5C1F-49D1-B15B-3E2230BE9C60}"/>
                  </a:ext>
                </a:extLst>
              </p:cNvPr>
              <p:cNvSpPr txBox="1"/>
              <p:nvPr/>
            </p:nvSpPr>
            <p:spPr>
              <a:xfrm>
                <a:off x="1038335" y="5056120"/>
                <a:ext cx="161904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1.1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CC84D4F-904E-48EC-82A5-F6DA9D1B566F}"/>
                  </a:ext>
                </a:extLst>
              </p:cNvPr>
              <p:cNvSpPr txBox="1"/>
              <p:nvPr/>
            </p:nvSpPr>
            <p:spPr>
              <a:xfrm>
                <a:off x="2446799" y="5056120"/>
                <a:ext cx="564257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자기소개</a:t>
                </a: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04B0B23-3741-40A0-A37D-EE11A88CC089}"/>
              </a:ext>
            </a:extLst>
          </p:cNvPr>
          <p:cNvGrpSpPr/>
          <p:nvPr/>
        </p:nvGrpSpPr>
        <p:grpSpPr>
          <a:xfrm>
            <a:off x="3651299" y="2355885"/>
            <a:ext cx="1974018" cy="3171309"/>
            <a:chOff x="3732252" y="2355885"/>
            <a:chExt cx="1974018" cy="31713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233EDE-FE93-474C-B328-4F2595A4856C}"/>
                </a:ext>
              </a:extLst>
            </p:cNvPr>
            <p:cNvSpPr txBox="1"/>
            <p:nvPr/>
          </p:nvSpPr>
          <p:spPr>
            <a:xfrm>
              <a:off x="3732252" y="2355885"/>
              <a:ext cx="1007305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02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324D44-336F-4B57-B1FA-27FEF526378C}"/>
                </a:ext>
              </a:extLst>
            </p:cNvPr>
            <p:cNvSpPr txBox="1"/>
            <p:nvPr/>
          </p:nvSpPr>
          <p:spPr>
            <a:xfrm>
              <a:off x="3732252" y="3129638"/>
              <a:ext cx="1415452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대학생활</a:t>
              </a:r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수업시간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&amp;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활동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40B9A545-455C-4EDF-BCC0-99BCDAC28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32252" y="3864042"/>
              <a:ext cx="1973065" cy="1109849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9345F96-CCA1-4D6F-BD7F-7FFBD280D575}"/>
                </a:ext>
              </a:extLst>
            </p:cNvPr>
            <p:cNvGrpSpPr/>
            <p:nvPr/>
          </p:nvGrpSpPr>
          <p:grpSpPr>
            <a:xfrm>
              <a:off x="3732252" y="5205375"/>
              <a:ext cx="1974018" cy="321819"/>
              <a:chOff x="998319" y="5056120"/>
              <a:chExt cx="1974018" cy="321819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1230B70-0E51-449D-BF35-866258C6A9FC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03582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2.1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C1214F-BFCC-4CE7-B770-719032A7B5FC}"/>
                  </a:ext>
                </a:extLst>
              </p:cNvPr>
              <p:cNvSpPr txBox="1"/>
              <p:nvPr/>
            </p:nvSpPr>
            <p:spPr>
              <a:xfrm>
                <a:off x="2408080" y="5056120"/>
                <a:ext cx="564257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졸업작품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ECE3335-0BA5-462C-A163-19CCCD5908BF}"/>
              </a:ext>
            </a:extLst>
          </p:cNvPr>
          <p:cNvGrpSpPr/>
          <p:nvPr/>
        </p:nvGrpSpPr>
        <p:grpSpPr>
          <a:xfrm>
            <a:off x="6567654" y="2355885"/>
            <a:ext cx="1973052" cy="3679141"/>
            <a:chOff x="6486704" y="2355885"/>
            <a:chExt cx="1973052" cy="36791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AA6A2A-AE95-418C-820B-647F9CB3C0E6}"/>
                </a:ext>
              </a:extLst>
            </p:cNvPr>
            <p:cNvSpPr txBox="1"/>
            <p:nvPr/>
          </p:nvSpPr>
          <p:spPr>
            <a:xfrm>
              <a:off x="6486704" y="2355885"/>
              <a:ext cx="1015319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03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140618C-C2E7-47F7-B50F-D6F281F8F8FB}"/>
                </a:ext>
              </a:extLst>
            </p:cNvPr>
            <p:cNvSpPr txBox="1"/>
            <p:nvPr/>
          </p:nvSpPr>
          <p:spPr>
            <a:xfrm>
              <a:off x="6486704" y="3129638"/>
              <a:ext cx="1005083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개발경험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인턴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&amp;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회사</a:t>
              </a:r>
              <a:endPara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pic>
          <p:nvPicPr>
            <p:cNvPr id="31" name="그림 30" descr="컵, 커피잔, 자기이(가) 표시된 사진&#10;&#10;자동 생성된 설명">
              <a:extLst>
                <a:ext uri="{FF2B5EF4-FFF2-40B4-BE49-F238E27FC236}">
                  <a16:creationId xmlns:a16="http://schemas.microsoft.com/office/drawing/2014/main" id="{642CFC74-0DD5-4993-AB3E-D70B87E42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6704" y="3863409"/>
              <a:ext cx="1973052" cy="1109842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A9FA3E7-5F57-41D6-A6D5-C7535050101F}"/>
                </a:ext>
              </a:extLst>
            </p:cNvPr>
            <p:cNvGrpSpPr/>
            <p:nvPr/>
          </p:nvGrpSpPr>
          <p:grpSpPr>
            <a:xfrm>
              <a:off x="6486704" y="5205375"/>
              <a:ext cx="1973052" cy="829651"/>
              <a:chOff x="998319" y="5056120"/>
              <a:chExt cx="1973052" cy="82965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82FEEB0-C66C-4894-A42C-83C484246622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48466" cy="829651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3.1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3.2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DEF47-CA78-440E-912B-D44D8E43DCA3}"/>
                  </a:ext>
                </a:extLst>
              </p:cNvPr>
              <p:cNvSpPr txBox="1"/>
              <p:nvPr/>
            </p:nvSpPr>
            <p:spPr>
              <a:xfrm>
                <a:off x="1628054" y="5056120"/>
                <a:ext cx="1343317" cy="575735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Ar</a:t>
                </a:r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유니티콘텐츠</a:t>
                </a:r>
                <a:endPara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NFT</a:t>
                </a:r>
                <a:r>
                  <a:rPr lang="ko-KR" altLang="en-US" sz="11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유니티경주게임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8C01388-CF47-4F20-B701-DEF75FE9229E}"/>
              </a:ext>
            </a:extLst>
          </p:cNvPr>
          <p:cNvGrpSpPr/>
          <p:nvPr/>
        </p:nvGrpSpPr>
        <p:grpSpPr>
          <a:xfrm>
            <a:off x="9483044" y="2355885"/>
            <a:ext cx="1973052" cy="3171309"/>
            <a:chOff x="9240188" y="2355885"/>
            <a:chExt cx="1973052" cy="31713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18B732-F8D8-4C48-9E58-24BBE18268F4}"/>
                </a:ext>
              </a:extLst>
            </p:cNvPr>
            <p:cNvSpPr txBox="1"/>
            <p:nvPr/>
          </p:nvSpPr>
          <p:spPr>
            <a:xfrm>
              <a:off x="9240188" y="2355885"/>
              <a:ext cx="1016923" cy="769441"/>
            </a:xfrm>
            <a:prstGeom prst="rect">
              <a:avLst/>
            </a:prstGeom>
            <a:noFill/>
          </p:spPr>
          <p:txBody>
            <a:bodyPr wrap="none" lIns="0" rIns="180000" rtlCol="0" anchor="ctr" anchorCtr="0">
              <a:spAutoFit/>
            </a:bodyPr>
            <a:lstStyle/>
            <a:p>
              <a:r>
                <a:rPr lang="en-US" altLang="ko-KR" sz="4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04</a:t>
              </a:r>
              <a:endPara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DBB55F-597A-4F0E-B88D-EBED9E51D561}"/>
                </a:ext>
              </a:extLst>
            </p:cNvPr>
            <p:cNvSpPr txBox="1"/>
            <p:nvPr/>
          </p:nvSpPr>
          <p:spPr>
            <a:xfrm>
              <a:off x="9240188" y="3129638"/>
              <a:ext cx="1396216" cy="584775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기술문서</a:t>
              </a: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/</a:t>
              </a:r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그 외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학원</a:t>
              </a:r>
              <a:endPara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pic>
          <p:nvPicPr>
            <p:cNvPr id="32" name="그림 31" descr="극피동물, 에나멜이(가) 표시된 사진&#10;&#10;자동 생성된 설명">
              <a:extLst>
                <a:ext uri="{FF2B5EF4-FFF2-40B4-BE49-F238E27FC236}">
                  <a16:creationId xmlns:a16="http://schemas.microsoft.com/office/drawing/2014/main" id="{FBDC726A-5046-4DE7-B2A0-0DF3FBDD5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40188" y="3863409"/>
              <a:ext cx="1973052" cy="1109841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A6BDBB4-822A-4DF0-9480-DEAF0C2D6C30}"/>
                </a:ext>
              </a:extLst>
            </p:cNvPr>
            <p:cNvGrpSpPr/>
            <p:nvPr/>
          </p:nvGrpSpPr>
          <p:grpSpPr>
            <a:xfrm>
              <a:off x="9240188" y="5205375"/>
              <a:ext cx="1973052" cy="321819"/>
              <a:chOff x="998319" y="5056120"/>
              <a:chExt cx="1973052" cy="32181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54F6522-3014-4382-B71B-09EFA9A663C9}"/>
                  </a:ext>
                </a:extLst>
              </p:cNvPr>
              <p:cNvSpPr txBox="1"/>
              <p:nvPr/>
            </p:nvSpPr>
            <p:spPr>
              <a:xfrm>
                <a:off x="998319" y="5056120"/>
                <a:ext cx="205184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4.1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F70AF0-BD1B-482C-B05C-DFC76CDE6733}"/>
                  </a:ext>
                </a:extLst>
              </p:cNvPr>
              <p:cNvSpPr txBox="1"/>
              <p:nvPr/>
            </p:nvSpPr>
            <p:spPr>
              <a:xfrm>
                <a:off x="1538285" y="5056120"/>
                <a:ext cx="1433086" cy="321819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DirectX </a:t>
                </a:r>
                <a:r>
                  <a:rPr lang="ko-KR" altLang="en-US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포트폴리오</a:t>
                </a: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919DB2E-589C-4AA1-A886-5BE70BDA7806}"/>
              </a:ext>
            </a:extLst>
          </p:cNvPr>
          <p:cNvSpPr txBox="1"/>
          <p:nvPr/>
        </p:nvSpPr>
        <p:spPr>
          <a:xfrm>
            <a:off x="11278162" y="377543"/>
            <a:ext cx="177934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02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sp>
        <p:nvSpPr>
          <p:cNvPr id="83" name="배지 82">
            <a:extLst>
              <a:ext uri="{FF2B5EF4-FFF2-40B4-BE49-F238E27FC236}">
                <a16:creationId xmlns:a16="http://schemas.microsoft.com/office/drawing/2014/main" id="{14265858-7D02-4BAF-B4B8-8BBA6A2A504C}"/>
              </a:ext>
            </a:extLst>
          </p:cNvPr>
          <p:cNvSpPr/>
          <p:nvPr/>
        </p:nvSpPr>
        <p:spPr>
          <a:xfrm>
            <a:off x="735904" y="2021753"/>
            <a:ext cx="180000" cy="180000"/>
          </a:xfrm>
          <a:prstGeom prst="plaque">
            <a:avLst>
              <a:gd name="adj" fmla="val 50000"/>
            </a:avLst>
          </a:prstGeom>
          <a:solidFill>
            <a:srgbClr val="E2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258A4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pic>
        <p:nvPicPr>
          <p:cNvPr id="3074" name="Picture 2" descr="긍정적 사고는 나를 행복하게 만들어요 : 네이버 블로그">
            <a:extLst>
              <a:ext uri="{FF2B5EF4-FFF2-40B4-BE49-F238E27FC236}">
                <a16:creationId xmlns:a16="http://schemas.microsoft.com/office/drawing/2014/main" id="{D6BD918B-9372-A234-29C9-9139C6BF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86" y="3863409"/>
            <a:ext cx="1973055" cy="110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학교 생성 AI에서 안경을 쓴 햄스터 | 프리미엄 사진">
            <a:extLst>
              <a:ext uri="{FF2B5EF4-FFF2-40B4-BE49-F238E27FC236}">
                <a16:creationId xmlns:a16="http://schemas.microsoft.com/office/drawing/2014/main" id="{8CCA81F8-DD11-CD15-C41E-D58647A5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96" y="3863409"/>
            <a:ext cx="1973052" cy="11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acker hamster | Cute memes, Cute hamsters, Funny animal pictures">
            <a:extLst>
              <a:ext uri="{FF2B5EF4-FFF2-40B4-BE49-F238E27FC236}">
                <a16:creationId xmlns:a16="http://schemas.microsoft.com/office/drawing/2014/main" id="{D74CDB61-9798-347B-087B-2301446CF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4"/>
          <a:stretch/>
        </p:blipFill>
        <p:spPr bwMode="auto">
          <a:xfrm>
            <a:off x="6566679" y="3863409"/>
            <a:ext cx="1975270" cy="110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오늘은 세계 햄스터의 날 🐹 : 데패뉴 | 동물농장">
            <a:extLst>
              <a:ext uri="{FF2B5EF4-FFF2-40B4-BE49-F238E27FC236}">
                <a16:creationId xmlns:a16="http://schemas.microsoft.com/office/drawing/2014/main" id="{490C60E3-A557-DF95-C621-0DF7AACEE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3" b="16171"/>
          <a:stretch/>
        </p:blipFill>
        <p:spPr bwMode="auto">
          <a:xfrm>
            <a:off x="9494054" y="3874568"/>
            <a:ext cx="1973051" cy="10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9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031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- Tile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FB377E-A3C9-39C0-E4F0-233B2EE1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1" y="2358822"/>
            <a:ext cx="2917762" cy="253864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EA05D7B-5305-1D6B-5BB9-6B5A97556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15" y="2312909"/>
            <a:ext cx="2666114" cy="2928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1E1B10-00C5-9CCD-BAA4-2D027B1E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176" y="1375266"/>
            <a:ext cx="4899008" cy="284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0E4909F-AD68-92D4-6686-6D521065BE7C}"/>
              </a:ext>
            </a:extLst>
          </p:cNvPr>
          <p:cNvGrpSpPr/>
          <p:nvPr/>
        </p:nvGrpSpPr>
        <p:grpSpPr>
          <a:xfrm>
            <a:off x="1021046" y="4542699"/>
            <a:ext cx="2243208" cy="1171717"/>
            <a:chOff x="6654570" y="1224079"/>
            <a:chExt cx="3159292" cy="1171717"/>
          </a:xfrm>
          <a:solidFill>
            <a:srgbClr val="FFFFFF"/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BD7E4-CCD5-8BBF-3360-436713867894}"/>
                </a:ext>
              </a:extLst>
            </p:cNvPr>
            <p:cNvSpPr txBox="1"/>
            <p:nvPr/>
          </p:nvSpPr>
          <p:spPr>
            <a:xfrm>
              <a:off x="6654570" y="1224079"/>
              <a:ext cx="3148815" cy="523220"/>
            </a:xfrm>
            <a:custGeom>
              <a:avLst/>
              <a:gdLst>
                <a:gd name="connsiteX0" fmla="*/ 0 w 3148815"/>
                <a:gd name="connsiteY0" fmla="*/ 0 h 523220"/>
                <a:gd name="connsiteX1" fmla="*/ 566787 w 3148815"/>
                <a:gd name="connsiteY1" fmla="*/ 0 h 523220"/>
                <a:gd name="connsiteX2" fmla="*/ 1196550 w 3148815"/>
                <a:gd name="connsiteY2" fmla="*/ 0 h 523220"/>
                <a:gd name="connsiteX3" fmla="*/ 1857801 w 3148815"/>
                <a:gd name="connsiteY3" fmla="*/ 0 h 523220"/>
                <a:gd name="connsiteX4" fmla="*/ 2519052 w 3148815"/>
                <a:gd name="connsiteY4" fmla="*/ 0 h 523220"/>
                <a:gd name="connsiteX5" fmla="*/ 3148815 w 3148815"/>
                <a:gd name="connsiteY5" fmla="*/ 0 h 523220"/>
                <a:gd name="connsiteX6" fmla="*/ 3148815 w 3148815"/>
                <a:gd name="connsiteY6" fmla="*/ 523220 h 523220"/>
                <a:gd name="connsiteX7" fmla="*/ 2519052 w 3148815"/>
                <a:gd name="connsiteY7" fmla="*/ 523220 h 523220"/>
                <a:gd name="connsiteX8" fmla="*/ 1920777 w 3148815"/>
                <a:gd name="connsiteY8" fmla="*/ 523220 h 523220"/>
                <a:gd name="connsiteX9" fmla="*/ 1291014 w 3148815"/>
                <a:gd name="connsiteY9" fmla="*/ 523220 h 523220"/>
                <a:gd name="connsiteX10" fmla="*/ 692739 w 3148815"/>
                <a:gd name="connsiteY10" fmla="*/ 523220 h 523220"/>
                <a:gd name="connsiteX11" fmla="*/ 0 w 3148815"/>
                <a:gd name="connsiteY11" fmla="*/ 523220 h 523220"/>
                <a:gd name="connsiteX12" fmla="*/ 0 w 3148815"/>
                <a:gd name="connsiteY12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8815" h="523220" fill="none" extrusionOk="0">
                  <a:moveTo>
                    <a:pt x="0" y="0"/>
                  </a:moveTo>
                  <a:cubicBezTo>
                    <a:pt x="163683" y="-19739"/>
                    <a:pt x="322937" y="2730"/>
                    <a:pt x="566787" y="0"/>
                  </a:cubicBezTo>
                  <a:cubicBezTo>
                    <a:pt x="810637" y="-2730"/>
                    <a:pt x="950714" y="26598"/>
                    <a:pt x="1196550" y="0"/>
                  </a:cubicBezTo>
                  <a:cubicBezTo>
                    <a:pt x="1442386" y="-26598"/>
                    <a:pt x="1651878" y="25575"/>
                    <a:pt x="1857801" y="0"/>
                  </a:cubicBezTo>
                  <a:cubicBezTo>
                    <a:pt x="2063724" y="-25575"/>
                    <a:pt x="2343878" y="-31592"/>
                    <a:pt x="2519052" y="0"/>
                  </a:cubicBezTo>
                  <a:cubicBezTo>
                    <a:pt x="2694226" y="31592"/>
                    <a:pt x="2983333" y="18276"/>
                    <a:pt x="3148815" y="0"/>
                  </a:cubicBezTo>
                  <a:cubicBezTo>
                    <a:pt x="3148118" y="115190"/>
                    <a:pt x="3174973" y="272749"/>
                    <a:pt x="3148815" y="523220"/>
                  </a:cubicBezTo>
                  <a:cubicBezTo>
                    <a:pt x="2889034" y="512750"/>
                    <a:pt x="2801851" y="515696"/>
                    <a:pt x="2519052" y="523220"/>
                  </a:cubicBezTo>
                  <a:cubicBezTo>
                    <a:pt x="2236253" y="530744"/>
                    <a:pt x="2169245" y="529375"/>
                    <a:pt x="1920777" y="523220"/>
                  </a:cubicBezTo>
                  <a:cubicBezTo>
                    <a:pt x="1672310" y="517065"/>
                    <a:pt x="1552736" y="494843"/>
                    <a:pt x="1291014" y="523220"/>
                  </a:cubicBezTo>
                  <a:cubicBezTo>
                    <a:pt x="1029292" y="551597"/>
                    <a:pt x="820748" y="498744"/>
                    <a:pt x="692739" y="523220"/>
                  </a:cubicBezTo>
                  <a:cubicBezTo>
                    <a:pt x="564731" y="547696"/>
                    <a:pt x="327398" y="510094"/>
                    <a:pt x="0" y="523220"/>
                  </a:cubicBezTo>
                  <a:cubicBezTo>
                    <a:pt x="-15570" y="289184"/>
                    <a:pt x="-4852" y="245919"/>
                    <a:pt x="0" y="0"/>
                  </a:cubicBezTo>
                  <a:close/>
                </a:path>
                <a:path w="3148815" h="523220" stroke="0" extrusionOk="0">
                  <a:moveTo>
                    <a:pt x="0" y="0"/>
                  </a:moveTo>
                  <a:cubicBezTo>
                    <a:pt x="251818" y="28281"/>
                    <a:pt x="299522" y="12397"/>
                    <a:pt x="566787" y="0"/>
                  </a:cubicBezTo>
                  <a:cubicBezTo>
                    <a:pt x="834052" y="-12397"/>
                    <a:pt x="1018664" y="-7580"/>
                    <a:pt x="1133573" y="0"/>
                  </a:cubicBezTo>
                  <a:cubicBezTo>
                    <a:pt x="1248482" y="7580"/>
                    <a:pt x="1543437" y="-20634"/>
                    <a:pt x="1731848" y="0"/>
                  </a:cubicBezTo>
                  <a:cubicBezTo>
                    <a:pt x="1920259" y="20634"/>
                    <a:pt x="2082434" y="27047"/>
                    <a:pt x="2424588" y="0"/>
                  </a:cubicBezTo>
                  <a:cubicBezTo>
                    <a:pt x="2766742" y="-27047"/>
                    <a:pt x="2885230" y="-9963"/>
                    <a:pt x="3148815" y="0"/>
                  </a:cubicBezTo>
                  <a:cubicBezTo>
                    <a:pt x="3150483" y="255046"/>
                    <a:pt x="3150267" y="325068"/>
                    <a:pt x="3148815" y="523220"/>
                  </a:cubicBezTo>
                  <a:cubicBezTo>
                    <a:pt x="2982971" y="512762"/>
                    <a:pt x="2833000" y="521967"/>
                    <a:pt x="2582028" y="523220"/>
                  </a:cubicBezTo>
                  <a:cubicBezTo>
                    <a:pt x="2331056" y="524473"/>
                    <a:pt x="2214022" y="515843"/>
                    <a:pt x="2046730" y="523220"/>
                  </a:cubicBezTo>
                  <a:cubicBezTo>
                    <a:pt x="1879438" y="530597"/>
                    <a:pt x="1580374" y="542626"/>
                    <a:pt x="1353990" y="523220"/>
                  </a:cubicBezTo>
                  <a:cubicBezTo>
                    <a:pt x="1127606" y="503814"/>
                    <a:pt x="998601" y="500410"/>
                    <a:pt x="787204" y="523220"/>
                  </a:cubicBezTo>
                  <a:cubicBezTo>
                    <a:pt x="575807" y="546030"/>
                    <a:pt x="285419" y="541959"/>
                    <a:pt x="0" y="523220"/>
                  </a:cubicBezTo>
                  <a:cubicBezTo>
                    <a:pt x="-1255" y="296852"/>
                    <a:pt x="21746" y="167480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rgbClr val="00317D"/>
              </a:solidFill>
              <a:extLst>
                <a:ext uri="{C807C97D-BFC1-408E-A445-0C87EB9F89A2}">
                  <ask:lineSketchStyleProps xmlns:ask="http://schemas.microsoft.com/office/drawing/2018/sketchyshapes" sd="169008550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학교안심 몽글몽글 R" panose="02020603020101020101" pitchFamily="18" charset="-127"/>
                  <a:ea typeface="학교안심 몽글몽글 R" panose="02020603020101020101" pitchFamily="18" charset="-127"/>
                  <a:cs typeface="코트라 고딕체" panose="02020603020101020101" pitchFamily="18" charset="-127"/>
                </a:rPr>
                <a:t>TileManager</a:t>
              </a:r>
              <a:endPara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0C4D69-61F4-AD7D-FC28-14CFCEA7111E}"/>
                </a:ext>
              </a:extLst>
            </p:cNvPr>
            <p:cNvSpPr txBox="1"/>
            <p:nvPr/>
          </p:nvSpPr>
          <p:spPr>
            <a:xfrm>
              <a:off x="6654571" y="1811021"/>
              <a:ext cx="3159291" cy="584775"/>
            </a:xfrm>
            <a:custGeom>
              <a:avLst/>
              <a:gdLst>
                <a:gd name="connsiteX0" fmla="*/ 0 w 3159291"/>
                <a:gd name="connsiteY0" fmla="*/ 0 h 584775"/>
                <a:gd name="connsiteX1" fmla="*/ 695044 w 3159291"/>
                <a:gd name="connsiteY1" fmla="*/ 0 h 584775"/>
                <a:gd name="connsiteX2" fmla="*/ 1232123 w 3159291"/>
                <a:gd name="connsiteY2" fmla="*/ 0 h 584775"/>
                <a:gd name="connsiteX3" fmla="*/ 1895575 w 3159291"/>
                <a:gd name="connsiteY3" fmla="*/ 0 h 584775"/>
                <a:gd name="connsiteX4" fmla="*/ 2527433 w 3159291"/>
                <a:gd name="connsiteY4" fmla="*/ 0 h 584775"/>
                <a:gd name="connsiteX5" fmla="*/ 3159291 w 3159291"/>
                <a:gd name="connsiteY5" fmla="*/ 0 h 584775"/>
                <a:gd name="connsiteX6" fmla="*/ 3159291 w 3159291"/>
                <a:gd name="connsiteY6" fmla="*/ 584775 h 584775"/>
                <a:gd name="connsiteX7" fmla="*/ 2590619 w 3159291"/>
                <a:gd name="connsiteY7" fmla="*/ 584775 h 584775"/>
                <a:gd name="connsiteX8" fmla="*/ 1990353 w 3159291"/>
                <a:gd name="connsiteY8" fmla="*/ 584775 h 584775"/>
                <a:gd name="connsiteX9" fmla="*/ 1421681 w 3159291"/>
                <a:gd name="connsiteY9" fmla="*/ 584775 h 584775"/>
                <a:gd name="connsiteX10" fmla="*/ 789823 w 3159291"/>
                <a:gd name="connsiteY10" fmla="*/ 584775 h 584775"/>
                <a:gd name="connsiteX11" fmla="*/ 0 w 3159291"/>
                <a:gd name="connsiteY11" fmla="*/ 584775 h 584775"/>
                <a:gd name="connsiteX12" fmla="*/ 0 w 3159291"/>
                <a:gd name="connsiteY12" fmla="*/ 0 h 58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9291" h="584775" fill="none" extrusionOk="0">
                  <a:moveTo>
                    <a:pt x="0" y="0"/>
                  </a:moveTo>
                  <a:cubicBezTo>
                    <a:pt x="161730" y="-9254"/>
                    <a:pt x="462387" y="34726"/>
                    <a:pt x="695044" y="0"/>
                  </a:cubicBezTo>
                  <a:cubicBezTo>
                    <a:pt x="927701" y="-34726"/>
                    <a:pt x="1024814" y="10833"/>
                    <a:pt x="1232123" y="0"/>
                  </a:cubicBezTo>
                  <a:cubicBezTo>
                    <a:pt x="1439432" y="-10833"/>
                    <a:pt x="1633352" y="-5073"/>
                    <a:pt x="1895575" y="0"/>
                  </a:cubicBezTo>
                  <a:cubicBezTo>
                    <a:pt x="2157798" y="5073"/>
                    <a:pt x="2344168" y="-24015"/>
                    <a:pt x="2527433" y="0"/>
                  </a:cubicBezTo>
                  <a:cubicBezTo>
                    <a:pt x="2710698" y="24015"/>
                    <a:pt x="2911194" y="-2450"/>
                    <a:pt x="3159291" y="0"/>
                  </a:cubicBezTo>
                  <a:cubicBezTo>
                    <a:pt x="3141668" y="246115"/>
                    <a:pt x="3185683" y="458987"/>
                    <a:pt x="3159291" y="584775"/>
                  </a:cubicBezTo>
                  <a:cubicBezTo>
                    <a:pt x="3033528" y="574690"/>
                    <a:pt x="2788684" y="603834"/>
                    <a:pt x="2590619" y="584775"/>
                  </a:cubicBezTo>
                  <a:cubicBezTo>
                    <a:pt x="2392554" y="565716"/>
                    <a:pt x="2247429" y="581516"/>
                    <a:pt x="1990353" y="584775"/>
                  </a:cubicBezTo>
                  <a:cubicBezTo>
                    <a:pt x="1733277" y="588034"/>
                    <a:pt x="1583856" y="603368"/>
                    <a:pt x="1421681" y="584775"/>
                  </a:cubicBezTo>
                  <a:cubicBezTo>
                    <a:pt x="1259506" y="566182"/>
                    <a:pt x="995215" y="598508"/>
                    <a:pt x="789823" y="584775"/>
                  </a:cubicBezTo>
                  <a:cubicBezTo>
                    <a:pt x="584431" y="571042"/>
                    <a:pt x="207548" y="609658"/>
                    <a:pt x="0" y="584775"/>
                  </a:cubicBezTo>
                  <a:cubicBezTo>
                    <a:pt x="13119" y="317182"/>
                    <a:pt x="-19224" y="190654"/>
                    <a:pt x="0" y="0"/>
                  </a:cubicBezTo>
                  <a:close/>
                </a:path>
                <a:path w="3159291" h="584775" stroke="0" extrusionOk="0">
                  <a:moveTo>
                    <a:pt x="0" y="0"/>
                  </a:moveTo>
                  <a:cubicBezTo>
                    <a:pt x="122739" y="-2994"/>
                    <a:pt x="424900" y="-18196"/>
                    <a:pt x="568672" y="0"/>
                  </a:cubicBezTo>
                  <a:cubicBezTo>
                    <a:pt x="712444" y="18196"/>
                    <a:pt x="894476" y="-9687"/>
                    <a:pt x="1137345" y="0"/>
                  </a:cubicBezTo>
                  <a:cubicBezTo>
                    <a:pt x="1380214" y="9687"/>
                    <a:pt x="1484997" y="10136"/>
                    <a:pt x="1737610" y="0"/>
                  </a:cubicBezTo>
                  <a:cubicBezTo>
                    <a:pt x="1990223" y="-10136"/>
                    <a:pt x="2153025" y="18248"/>
                    <a:pt x="2306282" y="0"/>
                  </a:cubicBezTo>
                  <a:cubicBezTo>
                    <a:pt x="2459539" y="-18248"/>
                    <a:pt x="2926368" y="19226"/>
                    <a:pt x="3159291" y="0"/>
                  </a:cubicBezTo>
                  <a:cubicBezTo>
                    <a:pt x="3151695" y="143198"/>
                    <a:pt x="3168740" y="403363"/>
                    <a:pt x="3159291" y="584775"/>
                  </a:cubicBezTo>
                  <a:cubicBezTo>
                    <a:pt x="2931543" y="570804"/>
                    <a:pt x="2874964" y="566360"/>
                    <a:pt x="2622212" y="584775"/>
                  </a:cubicBezTo>
                  <a:cubicBezTo>
                    <a:pt x="2369460" y="603190"/>
                    <a:pt x="2213503" y="598876"/>
                    <a:pt x="1927168" y="584775"/>
                  </a:cubicBezTo>
                  <a:cubicBezTo>
                    <a:pt x="1640833" y="570674"/>
                    <a:pt x="1651229" y="607295"/>
                    <a:pt x="1390088" y="584775"/>
                  </a:cubicBezTo>
                  <a:cubicBezTo>
                    <a:pt x="1128947" y="562255"/>
                    <a:pt x="1028709" y="581457"/>
                    <a:pt x="853009" y="584775"/>
                  </a:cubicBezTo>
                  <a:cubicBezTo>
                    <a:pt x="677309" y="588093"/>
                    <a:pt x="305519" y="626219"/>
                    <a:pt x="0" y="584775"/>
                  </a:cubicBezTo>
                  <a:cubicBezTo>
                    <a:pt x="9533" y="354774"/>
                    <a:pt x="-27491" y="260289"/>
                    <a:pt x="0" y="0"/>
                  </a:cubicBezTo>
                  <a:close/>
                </a:path>
              </a:pathLst>
            </a:custGeom>
            <a:grpFill/>
            <a:ln w="19050">
              <a:solidFill>
                <a:srgbClr val="00317D"/>
              </a:solidFill>
              <a:extLst>
                <a:ext uri="{C807C97D-BFC1-408E-A445-0C87EB9F89A2}">
                  <ask:lineSketchStyleProps xmlns:ask="http://schemas.microsoft.com/office/drawing/2018/sketchyshapes" sd="403010223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Tile</a:t>
              </a:r>
              <a:r>
                <a:rPr lang="ko-KR" altLang="en-US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을 </a:t>
              </a:r>
              <a:r>
                <a:rPr lang="en-US" altLang="ko-KR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2</a:t>
              </a:r>
              <a:r>
                <a:rPr lang="ko-KR" altLang="en-US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중배열로 관리</a:t>
              </a:r>
            </a:p>
            <a:p>
              <a:pPr algn="ctr"/>
              <a:r>
                <a:rPr lang="en-US" altLang="ko-KR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: </a:t>
              </a:r>
              <a:r>
                <a:rPr lang="ko-KR" altLang="en-US" sz="1600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타일 찾기 </a:t>
              </a:r>
              <a:r>
                <a:rPr lang="ko-KR" altLang="en-US" sz="1600" dirty="0" err="1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쉬워짐</a:t>
              </a:r>
              <a:endParaRPr lang="en-US" altLang="ko-KR" sz="1600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7CB6911-FE92-6215-5B5E-675B35C36028}"/>
              </a:ext>
            </a:extLst>
          </p:cNvPr>
          <p:cNvSpPr txBox="1"/>
          <p:nvPr/>
        </p:nvSpPr>
        <p:spPr>
          <a:xfrm>
            <a:off x="4369385" y="312587"/>
            <a:ext cx="2810285" cy="830997"/>
          </a:xfrm>
          <a:custGeom>
            <a:avLst/>
            <a:gdLst>
              <a:gd name="connsiteX0" fmla="*/ 0 w 2810285"/>
              <a:gd name="connsiteY0" fmla="*/ 0 h 830997"/>
              <a:gd name="connsiteX1" fmla="*/ 590160 w 2810285"/>
              <a:gd name="connsiteY1" fmla="*/ 0 h 830997"/>
              <a:gd name="connsiteX2" fmla="*/ 1180320 w 2810285"/>
              <a:gd name="connsiteY2" fmla="*/ 0 h 830997"/>
              <a:gd name="connsiteX3" fmla="*/ 1770480 w 2810285"/>
              <a:gd name="connsiteY3" fmla="*/ 0 h 830997"/>
              <a:gd name="connsiteX4" fmla="*/ 2810285 w 2810285"/>
              <a:gd name="connsiteY4" fmla="*/ 0 h 830997"/>
              <a:gd name="connsiteX5" fmla="*/ 2810285 w 2810285"/>
              <a:gd name="connsiteY5" fmla="*/ 390569 h 830997"/>
              <a:gd name="connsiteX6" fmla="*/ 2810285 w 2810285"/>
              <a:gd name="connsiteY6" fmla="*/ 830997 h 830997"/>
              <a:gd name="connsiteX7" fmla="*/ 2192022 w 2810285"/>
              <a:gd name="connsiteY7" fmla="*/ 830997 h 830997"/>
              <a:gd name="connsiteX8" fmla="*/ 1658068 w 2810285"/>
              <a:gd name="connsiteY8" fmla="*/ 830997 h 830997"/>
              <a:gd name="connsiteX9" fmla="*/ 1096011 w 2810285"/>
              <a:gd name="connsiteY9" fmla="*/ 830997 h 830997"/>
              <a:gd name="connsiteX10" fmla="*/ 0 w 2810285"/>
              <a:gd name="connsiteY10" fmla="*/ 830997 h 830997"/>
              <a:gd name="connsiteX11" fmla="*/ 0 w 2810285"/>
              <a:gd name="connsiteY11" fmla="*/ 440428 h 830997"/>
              <a:gd name="connsiteX12" fmla="*/ 0 w 2810285"/>
              <a:gd name="connsiteY12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10285" h="830997" fill="none" extrusionOk="0">
                <a:moveTo>
                  <a:pt x="0" y="0"/>
                </a:moveTo>
                <a:cubicBezTo>
                  <a:pt x="138738" y="-25916"/>
                  <a:pt x="436987" y="28836"/>
                  <a:pt x="590160" y="0"/>
                </a:cubicBezTo>
                <a:cubicBezTo>
                  <a:pt x="743333" y="-28836"/>
                  <a:pt x="1028324" y="-5280"/>
                  <a:pt x="1180320" y="0"/>
                </a:cubicBezTo>
                <a:cubicBezTo>
                  <a:pt x="1332316" y="5280"/>
                  <a:pt x="1647774" y="1419"/>
                  <a:pt x="1770480" y="0"/>
                </a:cubicBezTo>
                <a:cubicBezTo>
                  <a:pt x="1893186" y="-1419"/>
                  <a:pt x="2436286" y="9288"/>
                  <a:pt x="2810285" y="0"/>
                </a:cubicBezTo>
                <a:cubicBezTo>
                  <a:pt x="2829722" y="155157"/>
                  <a:pt x="2803116" y="277860"/>
                  <a:pt x="2810285" y="390569"/>
                </a:cubicBezTo>
                <a:cubicBezTo>
                  <a:pt x="2817454" y="503278"/>
                  <a:pt x="2805266" y="680035"/>
                  <a:pt x="2810285" y="830997"/>
                </a:cubicBezTo>
                <a:cubicBezTo>
                  <a:pt x="2579954" y="848612"/>
                  <a:pt x="2468067" y="845218"/>
                  <a:pt x="2192022" y="830997"/>
                </a:cubicBezTo>
                <a:cubicBezTo>
                  <a:pt x="1915977" y="816776"/>
                  <a:pt x="1923573" y="840646"/>
                  <a:pt x="1658068" y="830997"/>
                </a:cubicBezTo>
                <a:cubicBezTo>
                  <a:pt x="1392563" y="821348"/>
                  <a:pt x="1313698" y="807200"/>
                  <a:pt x="1096011" y="830997"/>
                </a:cubicBezTo>
                <a:cubicBezTo>
                  <a:pt x="878324" y="854794"/>
                  <a:pt x="472525" y="865531"/>
                  <a:pt x="0" y="830997"/>
                </a:cubicBezTo>
                <a:cubicBezTo>
                  <a:pt x="4220" y="653254"/>
                  <a:pt x="-1728" y="600772"/>
                  <a:pt x="0" y="440428"/>
                </a:cubicBezTo>
                <a:cubicBezTo>
                  <a:pt x="1728" y="280084"/>
                  <a:pt x="16214" y="101326"/>
                  <a:pt x="0" y="0"/>
                </a:cubicBezTo>
                <a:close/>
              </a:path>
              <a:path w="2810285" h="830997" stroke="0" extrusionOk="0">
                <a:moveTo>
                  <a:pt x="0" y="0"/>
                </a:moveTo>
                <a:cubicBezTo>
                  <a:pt x="123280" y="-22484"/>
                  <a:pt x="353911" y="-1311"/>
                  <a:pt x="505851" y="0"/>
                </a:cubicBezTo>
                <a:cubicBezTo>
                  <a:pt x="657791" y="1311"/>
                  <a:pt x="767817" y="5580"/>
                  <a:pt x="1011703" y="0"/>
                </a:cubicBezTo>
                <a:cubicBezTo>
                  <a:pt x="1255589" y="-5580"/>
                  <a:pt x="1415555" y="9879"/>
                  <a:pt x="1545657" y="0"/>
                </a:cubicBezTo>
                <a:cubicBezTo>
                  <a:pt x="1675759" y="-9879"/>
                  <a:pt x="1950105" y="19211"/>
                  <a:pt x="2163919" y="0"/>
                </a:cubicBezTo>
                <a:cubicBezTo>
                  <a:pt x="2377733" y="-19211"/>
                  <a:pt x="2506708" y="-27978"/>
                  <a:pt x="2810285" y="0"/>
                </a:cubicBezTo>
                <a:cubicBezTo>
                  <a:pt x="2807136" y="133782"/>
                  <a:pt x="2797949" y="239702"/>
                  <a:pt x="2810285" y="415499"/>
                </a:cubicBezTo>
                <a:cubicBezTo>
                  <a:pt x="2822621" y="591296"/>
                  <a:pt x="2820794" y="716637"/>
                  <a:pt x="2810285" y="830997"/>
                </a:cubicBezTo>
                <a:cubicBezTo>
                  <a:pt x="2634381" y="844845"/>
                  <a:pt x="2437318" y="804154"/>
                  <a:pt x="2220125" y="830997"/>
                </a:cubicBezTo>
                <a:cubicBezTo>
                  <a:pt x="2002932" y="857840"/>
                  <a:pt x="1840725" y="815794"/>
                  <a:pt x="1601862" y="830997"/>
                </a:cubicBezTo>
                <a:cubicBezTo>
                  <a:pt x="1362999" y="846200"/>
                  <a:pt x="1348172" y="811148"/>
                  <a:pt x="1096011" y="830997"/>
                </a:cubicBezTo>
                <a:cubicBezTo>
                  <a:pt x="843850" y="850846"/>
                  <a:pt x="744883" y="824912"/>
                  <a:pt x="562057" y="830997"/>
                </a:cubicBezTo>
                <a:cubicBezTo>
                  <a:pt x="379231" y="837082"/>
                  <a:pt x="159845" y="844145"/>
                  <a:pt x="0" y="830997"/>
                </a:cubicBezTo>
                <a:cubicBezTo>
                  <a:pt x="4123" y="696601"/>
                  <a:pt x="17433" y="515605"/>
                  <a:pt x="0" y="398879"/>
                </a:cubicBezTo>
                <a:cubicBezTo>
                  <a:pt x="-17433" y="282153"/>
                  <a:pt x="15158" y="18447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Pos</a:t>
            </a: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를 비교하여 </a:t>
            </a:r>
            <a:endParaRPr lang="en-US" altLang="ko-KR" sz="2400" spc="-150" dirty="0">
              <a:solidFill>
                <a:prstClr val="black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가장 가까운 </a:t>
            </a: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Tile </a:t>
            </a: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찾기 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E5E5625-6697-E10C-8693-0DC3D4AB1394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rot="5400000" flipH="1" flipV="1">
            <a:off x="1776725" y="3165966"/>
            <a:ext cx="2914375" cy="2182525"/>
          </a:xfrm>
          <a:prstGeom prst="bentConnector4">
            <a:avLst>
              <a:gd name="adj1" fmla="val -7844"/>
              <a:gd name="adj2" fmla="val 75695"/>
            </a:avLst>
          </a:prstGeom>
          <a:ln w="28575">
            <a:solidFill>
              <a:srgbClr val="0031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FA462F-BC6C-CA19-0EDF-F91E4A003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878" y="4613704"/>
            <a:ext cx="1757758" cy="1718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1E721C-502E-3FF0-125B-3F48F76A9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011" y="4630846"/>
            <a:ext cx="1846868" cy="1684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B9928FC-24A6-1A1D-A9F0-7B51BB5005C7}"/>
              </a:ext>
            </a:extLst>
          </p:cNvPr>
          <p:cNvSpPr/>
          <p:nvPr/>
        </p:nvSpPr>
        <p:spPr>
          <a:xfrm>
            <a:off x="6430122" y="5272903"/>
            <a:ext cx="1035513" cy="5739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3F5DA-89AC-EF3E-9854-D70266A93E6F}"/>
              </a:ext>
            </a:extLst>
          </p:cNvPr>
          <p:cNvSpPr txBox="1"/>
          <p:nvPr/>
        </p:nvSpPr>
        <p:spPr>
          <a:xfrm>
            <a:off x="6341705" y="4934349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버블 </a:t>
            </a:r>
            <a:r>
              <a:rPr lang="ko-KR" altLang="en-US" sz="1600" b="1" dirty="0" err="1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소환술</a:t>
            </a:r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!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E3DF98-463D-6C4D-7892-43AC0A8168F3}"/>
              </a:ext>
            </a:extLst>
          </p:cNvPr>
          <p:cNvSpPr txBox="1"/>
          <p:nvPr/>
        </p:nvSpPr>
        <p:spPr>
          <a:xfrm>
            <a:off x="7179670" y="525600"/>
            <a:ext cx="4150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: 2</a:t>
            </a:r>
            <a:r>
              <a:rPr lang="ko-KR" altLang="en-US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중 배열의 </a:t>
            </a:r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(0,0)</a:t>
            </a:r>
            <a:r>
              <a:rPr lang="ko-KR" altLang="en-US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기준점을 정하고</a:t>
            </a:r>
            <a:endParaRPr lang="en-US" altLang="ko-KR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현재의 점 거리와 계산하여</a:t>
            </a:r>
            <a:endParaRPr lang="en-US" altLang="ko-KR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가장 가까운 거리에 있는 </a:t>
            </a:r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</a:t>
            </a:r>
            <a:r>
              <a:rPr lang="ko-KR" altLang="en-US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바로 알 </a:t>
            </a:r>
            <a:r>
              <a:rPr lang="ko-KR" altLang="en-US" sz="1600" b="1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수 있다 </a:t>
            </a:r>
            <a:r>
              <a:rPr lang="en-US" altLang="ko-KR" sz="1600" b="1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!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1E54E-4E5D-F33A-A2F7-470F6FEBB657}"/>
              </a:ext>
            </a:extLst>
          </p:cNvPr>
          <p:cNvSpPr txBox="1"/>
          <p:nvPr/>
        </p:nvSpPr>
        <p:spPr>
          <a:xfrm>
            <a:off x="4612696" y="4472684"/>
            <a:ext cx="752668" cy="461665"/>
          </a:xfrm>
          <a:custGeom>
            <a:avLst/>
            <a:gdLst>
              <a:gd name="connsiteX0" fmla="*/ 0 w 752668"/>
              <a:gd name="connsiteY0" fmla="*/ 0 h 461665"/>
              <a:gd name="connsiteX1" fmla="*/ 353754 w 752668"/>
              <a:gd name="connsiteY1" fmla="*/ 0 h 461665"/>
              <a:gd name="connsiteX2" fmla="*/ 752668 w 752668"/>
              <a:gd name="connsiteY2" fmla="*/ 0 h 461665"/>
              <a:gd name="connsiteX3" fmla="*/ 752668 w 752668"/>
              <a:gd name="connsiteY3" fmla="*/ 461665 h 461665"/>
              <a:gd name="connsiteX4" fmla="*/ 398914 w 752668"/>
              <a:gd name="connsiteY4" fmla="*/ 461665 h 461665"/>
              <a:gd name="connsiteX5" fmla="*/ 0 w 752668"/>
              <a:gd name="connsiteY5" fmla="*/ 461665 h 461665"/>
              <a:gd name="connsiteX6" fmla="*/ 0 w 752668"/>
              <a:gd name="connsiteY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668" h="461665" fill="none" extrusionOk="0">
                <a:moveTo>
                  <a:pt x="0" y="0"/>
                </a:moveTo>
                <a:cubicBezTo>
                  <a:pt x="136870" y="-3546"/>
                  <a:pt x="230387" y="4431"/>
                  <a:pt x="353754" y="0"/>
                </a:cubicBezTo>
                <a:cubicBezTo>
                  <a:pt x="477121" y="-4431"/>
                  <a:pt x="624624" y="15570"/>
                  <a:pt x="752668" y="0"/>
                </a:cubicBezTo>
                <a:cubicBezTo>
                  <a:pt x="731876" y="152521"/>
                  <a:pt x="757798" y="246415"/>
                  <a:pt x="752668" y="461665"/>
                </a:cubicBezTo>
                <a:cubicBezTo>
                  <a:pt x="640875" y="447776"/>
                  <a:pt x="570845" y="464733"/>
                  <a:pt x="398914" y="461665"/>
                </a:cubicBezTo>
                <a:cubicBezTo>
                  <a:pt x="226983" y="458597"/>
                  <a:pt x="191783" y="445703"/>
                  <a:pt x="0" y="461665"/>
                </a:cubicBezTo>
                <a:cubicBezTo>
                  <a:pt x="-8476" y="348454"/>
                  <a:pt x="285" y="191408"/>
                  <a:pt x="0" y="0"/>
                </a:cubicBezTo>
                <a:close/>
              </a:path>
              <a:path w="752668" h="461665" stroke="0" extrusionOk="0">
                <a:moveTo>
                  <a:pt x="0" y="0"/>
                </a:moveTo>
                <a:cubicBezTo>
                  <a:pt x="81812" y="6395"/>
                  <a:pt x="263676" y="16770"/>
                  <a:pt x="361281" y="0"/>
                </a:cubicBezTo>
                <a:cubicBezTo>
                  <a:pt x="458886" y="-16770"/>
                  <a:pt x="592126" y="15758"/>
                  <a:pt x="752668" y="0"/>
                </a:cubicBezTo>
                <a:cubicBezTo>
                  <a:pt x="748273" y="151807"/>
                  <a:pt x="731696" y="335899"/>
                  <a:pt x="752668" y="461665"/>
                </a:cubicBezTo>
                <a:cubicBezTo>
                  <a:pt x="598026" y="452692"/>
                  <a:pt x="498177" y="451740"/>
                  <a:pt x="368807" y="461665"/>
                </a:cubicBezTo>
                <a:cubicBezTo>
                  <a:pt x="239437" y="471590"/>
                  <a:pt x="138032" y="465776"/>
                  <a:pt x="0" y="461665"/>
                </a:cubicBezTo>
                <a:cubicBezTo>
                  <a:pt x="-16606" y="334757"/>
                  <a:pt x="831" y="936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결과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1FD81F6-D2DA-9603-DDE9-2BFCF18AB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829" y="2157603"/>
            <a:ext cx="2010056" cy="20672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C1DF1D50-DB6D-4988-CF41-E8B39CBD0897}"/>
                  </a:ext>
                </a:extLst>
              </p14:cNvPr>
              <p14:cNvContentPartPr/>
              <p14:nvPr/>
            </p14:nvContentPartPr>
            <p14:xfrm>
              <a:off x="10093030" y="2614622"/>
              <a:ext cx="93240" cy="12744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C1DF1D50-DB6D-4988-CF41-E8B39CBD08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4030" y="2560982"/>
                <a:ext cx="110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81BA000A-FBD6-BD5C-3734-E09D8E707010}"/>
                  </a:ext>
                </a:extLst>
              </p14:cNvPr>
              <p14:cNvContentPartPr/>
              <p14:nvPr/>
            </p14:nvContentPartPr>
            <p14:xfrm>
              <a:off x="10891510" y="2698862"/>
              <a:ext cx="360" cy="36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81BA000A-FBD6-BD5C-3734-E09D8E7070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55870" y="26628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6F3DF4D6-33C5-02E9-04AC-1EE5DFA1BE70}"/>
                  </a:ext>
                </a:extLst>
              </p14:cNvPr>
              <p14:cNvContentPartPr/>
              <p14:nvPr/>
            </p14:nvContentPartPr>
            <p14:xfrm>
              <a:off x="11503510" y="2698862"/>
              <a:ext cx="360" cy="3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6F3DF4D6-33C5-02E9-04AC-1EE5DFA1BE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67870" y="266286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866EE7EC-C2A2-C58F-C0CF-F65A04E08CF2}"/>
                  </a:ext>
                </a:extLst>
              </p14:cNvPr>
              <p14:cNvContentPartPr/>
              <p14:nvPr/>
            </p14:nvContentPartPr>
            <p14:xfrm>
              <a:off x="11525470" y="3332822"/>
              <a:ext cx="360" cy="36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866EE7EC-C2A2-C58F-C0CF-F65A04E08C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89830" y="32971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70CA3060-3D66-4299-748E-D992F0751B45}"/>
                  </a:ext>
                </a:extLst>
              </p14:cNvPr>
              <p14:cNvContentPartPr/>
              <p14:nvPr/>
            </p14:nvContentPartPr>
            <p14:xfrm>
              <a:off x="10847230" y="3369902"/>
              <a:ext cx="360" cy="36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70CA3060-3D66-4299-748E-D992F0751B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11230" y="333390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6870F69E-1AAB-F1CF-E481-0A329D8D327A}"/>
                  </a:ext>
                </a:extLst>
              </p14:cNvPr>
              <p14:cNvContentPartPr/>
              <p14:nvPr/>
            </p14:nvContentPartPr>
            <p14:xfrm>
              <a:off x="10190950" y="3347582"/>
              <a:ext cx="360" cy="3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6870F69E-1AAB-F1CF-E481-0A329D8D32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55310" y="33115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7AAB3D8C-61F4-10BA-30A4-F67E2A605832}"/>
                  </a:ext>
                </a:extLst>
              </p14:cNvPr>
              <p14:cNvContentPartPr/>
              <p14:nvPr/>
            </p14:nvContentPartPr>
            <p14:xfrm>
              <a:off x="10175830" y="3959582"/>
              <a:ext cx="360" cy="36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7AAB3D8C-61F4-10BA-30A4-F67E2A6058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40190" y="392394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6276E533-3ED0-93C3-DCCB-E41210BA330A}"/>
                  </a:ext>
                </a:extLst>
              </p14:cNvPr>
              <p14:cNvContentPartPr/>
              <p14:nvPr/>
            </p14:nvContentPartPr>
            <p14:xfrm>
              <a:off x="10891510" y="3952382"/>
              <a:ext cx="360" cy="36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6276E533-3ED0-93C3-DCCB-E41210BA33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55870" y="39163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773B24D4-7249-AB28-0CD9-FB25A6DEB4A2}"/>
                  </a:ext>
                </a:extLst>
              </p14:cNvPr>
              <p14:cNvContentPartPr/>
              <p14:nvPr/>
            </p14:nvContentPartPr>
            <p14:xfrm>
              <a:off x="11555350" y="3974702"/>
              <a:ext cx="360" cy="3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773B24D4-7249-AB28-0CD9-FB25A6DEB4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19350" y="3939062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별: 꼭짓점 5개 81">
            <a:extLst>
              <a:ext uri="{FF2B5EF4-FFF2-40B4-BE49-F238E27FC236}">
                <a16:creationId xmlns:a16="http://schemas.microsoft.com/office/drawing/2014/main" id="{38DE1E12-D50E-FC39-AC15-60FDA1D82CC0}"/>
              </a:ext>
            </a:extLst>
          </p:cNvPr>
          <p:cNvSpPr/>
          <p:nvPr/>
        </p:nvSpPr>
        <p:spPr>
          <a:xfrm>
            <a:off x="10379878" y="2970562"/>
            <a:ext cx="434544" cy="390472"/>
          </a:xfrm>
          <a:prstGeom prst="star5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B2AB70D-EF28-DD99-3DF1-D63313C0C0D9}"/>
              </a:ext>
            </a:extLst>
          </p:cNvPr>
          <p:cNvSpPr/>
          <p:nvPr/>
        </p:nvSpPr>
        <p:spPr>
          <a:xfrm flipH="1">
            <a:off x="10093030" y="260964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66538EF-881D-B127-BFB2-EB27239A7512}"/>
              </a:ext>
            </a:extLst>
          </p:cNvPr>
          <p:cNvSpPr/>
          <p:nvPr/>
        </p:nvSpPr>
        <p:spPr>
          <a:xfrm flipH="1">
            <a:off x="10820334" y="2626349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6E74C00-59FA-E58E-765A-65E7FA9DBE36}"/>
              </a:ext>
            </a:extLst>
          </p:cNvPr>
          <p:cNvSpPr/>
          <p:nvPr/>
        </p:nvSpPr>
        <p:spPr>
          <a:xfrm flipH="1">
            <a:off x="11437887" y="2626349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EF96573-03CB-4FD8-A9F8-E1D964EFD271}"/>
              </a:ext>
            </a:extLst>
          </p:cNvPr>
          <p:cNvSpPr/>
          <p:nvPr/>
        </p:nvSpPr>
        <p:spPr>
          <a:xfrm flipH="1">
            <a:off x="10120647" y="327888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BBD79109-3949-ADE1-C245-82E4D0D69DF5}"/>
              </a:ext>
            </a:extLst>
          </p:cNvPr>
          <p:cNvSpPr/>
          <p:nvPr/>
        </p:nvSpPr>
        <p:spPr>
          <a:xfrm flipH="1">
            <a:off x="10781607" y="330120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22CBD12-C226-E1B8-6480-F56B95D92BC2}"/>
              </a:ext>
            </a:extLst>
          </p:cNvPr>
          <p:cNvSpPr/>
          <p:nvPr/>
        </p:nvSpPr>
        <p:spPr>
          <a:xfrm flipH="1">
            <a:off x="11465553" y="3288031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9A2CB63-A250-CE68-FD0E-4E61C860B682}"/>
              </a:ext>
            </a:extLst>
          </p:cNvPr>
          <p:cNvSpPr/>
          <p:nvPr/>
        </p:nvSpPr>
        <p:spPr>
          <a:xfrm flipH="1">
            <a:off x="10110207" y="389088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E5236FC-4CD4-AAFB-55FC-48F36D5E714B}"/>
              </a:ext>
            </a:extLst>
          </p:cNvPr>
          <p:cNvSpPr/>
          <p:nvPr/>
        </p:nvSpPr>
        <p:spPr>
          <a:xfrm flipH="1">
            <a:off x="10820334" y="3890880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F52BD25-DBF5-3403-E1CC-F25AA2178955}"/>
              </a:ext>
            </a:extLst>
          </p:cNvPr>
          <p:cNvSpPr/>
          <p:nvPr/>
        </p:nvSpPr>
        <p:spPr>
          <a:xfrm flipH="1">
            <a:off x="11484936" y="3897436"/>
            <a:ext cx="131246" cy="137404"/>
          </a:xfrm>
          <a:prstGeom prst="ellipse">
            <a:avLst/>
          </a:prstGeom>
          <a:solidFill>
            <a:srgbClr val="FFF3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82C373-EA2F-8761-ED01-D9EC24F12B62}"/>
              </a:ext>
            </a:extLst>
          </p:cNvPr>
          <p:cNvSpPr txBox="1"/>
          <p:nvPr/>
        </p:nvSpPr>
        <p:spPr>
          <a:xfrm>
            <a:off x="9484035" y="4154643"/>
            <a:ext cx="2625875" cy="1077218"/>
          </a:xfrm>
          <a:custGeom>
            <a:avLst/>
            <a:gdLst>
              <a:gd name="connsiteX0" fmla="*/ 0 w 2625875"/>
              <a:gd name="connsiteY0" fmla="*/ 0 h 1077218"/>
              <a:gd name="connsiteX1" fmla="*/ 603951 w 2625875"/>
              <a:gd name="connsiteY1" fmla="*/ 0 h 1077218"/>
              <a:gd name="connsiteX2" fmla="*/ 1260420 w 2625875"/>
              <a:gd name="connsiteY2" fmla="*/ 0 h 1077218"/>
              <a:gd name="connsiteX3" fmla="*/ 1943148 w 2625875"/>
              <a:gd name="connsiteY3" fmla="*/ 0 h 1077218"/>
              <a:gd name="connsiteX4" fmla="*/ 2625875 w 2625875"/>
              <a:gd name="connsiteY4" fmla="*/ 0 h 1077218"/>
              <a:gd name="connsiteX5" fmla="*/ 2625875 w 2625875"/>
              <a:gd name="connsiteY5" fmla="*/ 549381 h 1077218"/>
              <a:gd name="connsiteX6" fmla="*/ 2625875 w 2625875"/>
              <a:gd name="connsiteY6" fmla="*/ 1077218 h 1077218"/>
              <a:gd name="connsiteX7" fmla="*/ 1969406 w 2625875"/>
              <a:gd name="connsiteY7" fmla="*/ 1077218 h 1077218"/>
              <a:gd name="connsiteX8" fmla="*/ 1339196 w 2625875"/>
              <a:gd name="connsiteY8" fmla="*/ 1077218 h 1077218"/>
              <a:gd name="connsiteX9" fmla="*/ 682728 w 2625875"/>
              <a:gd name="connsiteY9" fmla="*/ 1077218 h 1077218"/>
              <a:gd name="connsiteX10" fmla="*/ 0 w 2625875"/>
              <a:gd name="connsiteY10" fmla="*/ 1077218 h 1077218"/>
              <a:gd name="connsiteX11" fmla="*/ 0 w 2625875"/>
              <a:gd name="connsiteY11" fmla="*/ 538609 h 1077218"/>
              <a:gd name="connsiteX12" fmla="*/ 0 w 2625875"/>
              <a:gd name="connsiteY12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5875" h="1077218" fill="none" extrusionOk="0">
                <a:moveTo>
                  <a:pt x="0" y="0"/>
                </a:moveTo>
                <a:cubicBezTo>
                  <a:pt x="170771" y="22520"/>
                  <a:pt x="344460" y="-29541"/>
                  <a:pt x="603951" y="0"/>
                </a:cubicBezTo>
                <a:cubicBezTo>
                  <a:pt x="863442" y="29541"/>
                  <a:pt x="976736" y="-28114"/>
                  <a:pt x="1260420" y="0"/>
                </a:cubicBezTo>
                <a:cubicBezTo>
                  <a:pt x="1544104" y="28114"/>
                  <a:pt x="1639167" y="-33409"/>
                  <a:pt x="1943148" y="0"/>
                </a:cubicBezTo>
                <a:cubicBezTo>
                  <a:pt x="2247129" y="33409"/>
                  <a:pt x="2403550" y="16409"/>
                  <a:pt x="2625875" y="0"/>
                </a:cubicBezTo>
                <a:cubicBezTo>
                  <a:pt x="2604178" y="267073"/>
                  <a:pt x="2617584" y="307613"/>
                  <a:pt x="2625875" y="549381"/>
                </a:cubicBezTo>
                <a:cubicBezTo>
                  <a:pt x="2634166" y="791149"/>
                  <a:pt x="2615473" y="869300"/>
                  <a:pt x="2625875" y="1077218"/>
                </a:cubicBezTo>
                <a:cubicBezTo>
                  <a:pt x="2469643" y="1103587"/>
                  <a:pt x="2287661" y="1093281"/>
                  <a:pt x="1969406" y="1077218"/>
                </a:cubicBezTo>
                <a:cubicBezTo>
                  <a:pt x="1651151" y="1061155"/>
                  <a:pt x="1603556" y="1108672"/>
                  <a:pt x="1339196" y="1077218"/>
                </a:cubicBezTo>
                <a:cubicBezTo>
                  <a:pt x="1074836" y="1045765"/>
                  <a:pt x="1009242" y="1064862"/>
                  <a:pt x="682728" y="1077218"/>
                </a:cubicBezTo>
                <a:cubicBezTo>
                  <a:pt x="356214" y="1089574"/>
                  <a:pt x="242124" y="1104350"/>
                  <a:pt x="0" y="1077218"/>
                </a:cubicBezTo>
                <a:cubicBezTo>
                  <a:pt x="21761" y="847101"/>
                  <a:pt x="-13964" y="677848"/>
                  <a:pt x="0" y="538609"/>
                </a:cubicBezTo>
                <a:cubicBezTo>
                  <a:pt x="13964" y="399370"/>
                  <a:pt x="-16032" y="235327"/>
                  <a:pt x="0" y="0"/>
                </a:cubicBezTo>
                <a:close/>
              </a:path>
              <a:path w="2625875" h="1077218" stroke="0" extrusionOk="0">
                <a:moveTo>
                  <a:pt x="0" y="0"/>
                </a:moveTo>
                <a:cubicBezTo>
                  <a:pt x="144402" y="-28454"/>
                  <a:pt x="414647" y="-10699"/>
                  <a:pt x="603951" y="0"/>
                </a:cubicBezTo>
                <a:cubicBezTo>
                  <a:pt x="793255" y="10699"/>
                  <a:pt x="932810" y="10764"/>
                  <a:pt x="1207903" y="0"/>
                </a:cubicBezTo>
                <a:cubicBezTo>
                  <a:pt x="1482996" y="-10764"/>
                  <a:pt x="1613892" y="29264"/>
                  <a:pt x="1838112" y="0"/>
                </a:cubicBezTo>
                <a:cubicBezTo>
                  <a:pt x="2062332" y="-29264"/>
                  <a:pt x="2464366" y="-26733"/>
                  <a:pt x="2625875" y="0"/>
                </a:cubicBezTo>
                <a:cubicBezTo>
                  <a:pt x="2629840" y="174207"/>
                  <a:pt x="2611835" y="312992"/>
                  <a:pt x="2625875" y="560153"/>
                </a:cubicBezTo>
                <a:cubicBezTo>
                  <a:pt x="2639915" y="807314"/>
                  <a:pt x="2636715" y="825545"/>
                  <a:pt x="2625875" y="1077218"/>
                </a:cubicBezTo>
                <a:cubicBezTo>
                  <a:pt x="2409659" y="1065113"/>
                  <a:pt x="2318629" y="1081391"/>
                  <a:pt x="2021924" y="1077218"/>
                </a:cubicBezTo>
                <a:cubicBezTo>
                  <a:pt x="1725219" y="1073045"/>
                  <a:pt x="1567863" y="1082273"/>
                  <a:pt x="1444231" y="1077218"/>
                </a:cubicBezTo>
                <a:cubicBezTo>
                  <a:pt x="1320599" y="1072163"/>
                  <a:pt x="979479" y="1050910"/>
                  <a:pt x="735245" y="1077218"/>
                </a:cubicBezTo>
                <a:cubicBezTo>
                  <a:pt x="491011" y="1103526"/>
                  <a:pt x="212224" y="1086296"/>
                  <a:pt x="0" y="1077218"/>
                </a:cubicBezTo>
                <a:cubicBezTo>
                  <a:pt x="-22969" y="907056"/>
                  <a:pt x="5306" y="663355"/>
                  <a:pt x="0" y="549381"/>
                </a:cubicBezTo>
                <a:cubicBezTo>
                  <a:pt x="-5306" y="435407"/>
                  <a:pt x="-3107" y="22724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타일 사이즈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: 100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이라 치자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현재 </a:t>
            </a:r>
            <a:r>
              <a:rPr lang="ko-KR" altLang="en-US" sz="1600" spc="-150" dirty="0">
                <a:solidFill>
                  <a:prstClr val="black"/>
                </a:solidFill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☆</a:t>
            </a:r>
            <a:r>
              <a:rPr lang="ko-KR" altLang="en-US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의 위치는 </a:t>
            </a:r>
            <a:r>
              <a:rPr lang="en-US" altLang="ko-KR" sz="1600" spc="-150" dirty="0">
                <a:solidFill>
                  <a:prstClr val="black"/>
                </a:solidFill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(90,90)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-&gt;100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으로 나누면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(0.9, 0.9)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-&gt;</a:t>
            </a:r>
            <a:r>
              <a:rPr lang="ko-KR" altLang="en-US" sz="16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올림처리 </a:t>
            </a:r>
            <a:r>
              <a:rPr lang="en-US" altLang="ko-KR" sz="1600" spc="-150" dirty="0">
                <a:solidFill>
                  <a:prstClr val="black"/>
                </a:solidFill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(1, 1)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95" name="오른쪽 대괄호 94">
            <a:extLst>
              <a:ext uri="{FF2B5EF4-FFF2-40B4-BE49-F238E27FC236}">
                <a16:creationId xmlns:a16="http://schemas.microsoft.com/office/drawing/2014/main" id="{43D6260C-4CAA-C308-4558-75A3C0AEA991}"/>
              </a:ext>
            </a:extLst>
          </p:cNvPr>
          <p:cNvSpPr/>
          <p:nvPr/>
        </p:nvSpPr>
        <p:spPr>
          <a:xfrm>
            <a:off x="8811986" y="2884403"/>
            <a:ext cx="171893" cy="767754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415B059-1BC3-B0EF-589C-76EF0FEB7DC9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983879" y="3191210"/>
            <a:ext cx="6849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14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0310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Map - Tile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A3AC25-3450-B22B-64BE-AC41AD40F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66" y="2058202"/>
            <a:ext cx="1885950" cy="181927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75FAC6EC-A154-A4FD-D67C-6C740B0AA58F}"/>
              </a:ext>
            </a:extLst>
          </p:cNvPr>
          <p:cNvSpPr/>
          <p:nvPr/>
        </p:nvSpPr>
        <p:spPr>
          <a:xfrm>
            <a:off x="2134346" y="3058571"/>
            <a:ext cx="413658" cy="422959"/>
          </a:xfrm>
          <a:prstGeom prst="ellipse">
            <a:avLst/>
          </a:prstGeom>
          <a:noFill/>
          <a:ln w="28575">
            <a:solidFill>
              <a:srgbClr val="FF1C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26010C-9F98-484C-04B1-E26E9D00FCC9}"/>
              </a:ext>
            </a:extLst>
          </p:cNvPr>
          <p:cNvSpPr/>
          <p:nvPr/>
        </p:nvSpPr>
        <p:spPr>
          <a:xfrm>
            <a:off x="2519758" y="2271120"/>
            <a:ext cx="413658" cy="422959"/>
          </a:xfrm>
          <a:prstGeom prst="ellipse">
            <a:avLst/>
          </a:prstGeom>
          <a:noFill/>
          <a:ln w="28575">
            <a:solidFill>
              <a:srgbClr val="FF1C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2AD1DC8-9A6A-1C71-BB1B-418A4F2D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66" y="1342955"/>
            <a:ext cx="1885950" cy="66495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9CB80C1-112C-0AD9-5629-774F4C2CDBC0}"/>
              </a:ext>
            </a:extLst>
          </p:cNvPr>
          <p:cNvSpPr txBox="1"/>
          <p:nvPr/>
        </p:nvSpPr>
        <p:spPr>
          <a:xfrm>
            <a:off x="1912955" y="3489707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ATTACK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C248A8-3793-15F9-96CA-856D9DE7E0A3}"/>
              </a:ext>
            </a:extLst>
          </p:cNvPr>
          <p:cNvSpPr txBox="1"/>
          <p:nvPr/>
        </p:nvSpPr>
        <p:spPr>
          <a:xfrm>
            <a:off x="2157706" y="1942354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OBSTACLE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CBB05C-E62D-0398-181E-BD64A337C1D1}"/>
              </a:ext>
            </a:extLst>
          </p:cNvPr>
          <p:cNvSpPr txBox="1"/>
          <p:nvPr/>
        </p:nvSpPr>
        <p:spPr>
          <a:xfrm>
            <a:off x="2671470" y="2421753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1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2D801-00B6-8538-F07F-3AAA2CD6313F}"/>
              </a:ext>
            </a:extLst>
          </p:cNvPr>
          <p:cNvSpPr txBox="1"/>
          <p:nvPr/>
        </p:nvSpPr>
        <p:spPr>
          <a:xfrm>
            <a:off x="2180565" y="3094487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2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646177-28EC-8DD0-B70E-613D94D52E0C}"/>
              </a:ext>
            </a:extLst>
          </p:cNvPr>
          <p:cNvSpPr txBox="1"/>
          <p:nvPr/>
        </p:nvSpPr>
        <p:spPr>
          <a:xfrm>
            <a:off x="1274169" y="4167813"/>
            <a:ext cx="1476803" cy="461665"/>
          </a:xfrm>
          <a:custGeom>
            <a:avLst/>
            <a:gdLst>
              <a:gd name="connsiteX0" fmla="*/ 0 w 1476803"/>
              <a:gd name="connsiteY0" fmla="*/ 0 h 461665"/>
              <a:gd name="connsiteX1" fmla="*/ 521804 w 1476803"/>
              <a:gd name="connsiteY1" fmla="*/ 0 h 461665"/>
              <a:gd name="connsiteX2" fmla="*/ 984535 w 1476803"/>
              <a:gd name="connsiteY2" fmla="*/ 0 h 461665"/>
              <a:gd name="connsiteX3" fmla="*/ 1476803 w 1476803"/>
              <a:gd name="connsiteY3" fmla="*/ 0 h 461665"/>
              <a:gd name="connsiteX4" fmla="*/ 1476803 w 1476803"/>
              <a:gd name="connsiteY4" fmla="*/ 461665 h 461665"/>
              <a:gd name="connsiteX5" fmla="*/ 954999 w 1476803"/>
              <a:gd name="connsiteY5" fmla="*/ 461665 h 461665"/>
              <a:gd name="connsiteX6" fmla="*/ 462732 w 1476803"/>
              <a:gd name="connsiteY6" fmla="*/ 461665 h 461665"/>
              <a:gd name="connsiteX7" fmla="*/ 0 w 1476803"/>
              <a:gd name="connsiteY7" fmla="*/ 461665 h 461665"/>
              <a:gd name="connsiteX8" fmla="*/ 0 w 1476803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6803" h="461665" fill="none" extrusionOk="0">
                <a:moveTo>
                  <a:pt x="0" y="0"/>
                </a:moveTo>
                <a:cubicBezTo>
                  <a:pt x="244140" y="-15996"/>
                  <a:pt x="287649" y="12036"/>
                  <a:pt x="521804" y="0"/>
                </a:cubicBezTo>
                <a:cubicBezTo>
                  <a:pt x="755959" y="-12036"/>
                  <a:pt x="762071" y="17048"/>
                  <a:pt x="984535" y="0"/>
                </a:cubicBezTo>
                <a:cubicBezTo>
                  <a:pt x="1206999" y="-17048"/>
                  <a:pt x="1350059" y="302"/>
                  <a:pt x="1476803" y="0"/>
                </a:cubicBezTo>
                <a:cubicBezTo>
                  <a:pt x="1493858" y="121141"/>
                  <a:pt x="1453885" y="246178"/>
                  <a:pt x="1476803" y="461665"/>
                </a:cubicBezTo>
                <a:cubicBezTo>
                  <a:pt x="1251578" y="443071"/>
                  <a:pt x="1192543" y="474562"/>
                  <a:pt x="954999" y="461665"/>
                </a:cubicBezTo>
                <a:cubicBezTo>
                  <a:pt x="717455" y="448768"/>
                  <a:pt x="651870" y="473967"/>
                  <a:pt x="462732" y="461665"/>
                </a:cubicBezTo>
                <a:cubicBezTo>
                  <a:pt x="273594" y="449363"/>
                  <a:pt x="198796" y="471308"/>
                  <a:pt x="0" y="461665"/>
                </a:cubicBezTo>
                <a:cubicBezTo>
                  <a:pt x="-7093" y="314677"/>
                  <a:pt x="-6961" y="159705"/>
                  <a:pt x="0" y="0"/>
                </a:cubicBezTo>
                <a:close/>
              </a:path>
              <a:path w="1476803" h="461665" stroke="0" extrusionOk="0">
                <a:moveTo>
                  <a:pt x="0" y="0"/>
                </a:moveTo>
                <a:cubicBezTo>
                  <a:pt x="111940" y="17062"/>
                  <a:pt x="268664" y="23117"/>
                  <a:pt x="462732" y="0"/>
                </a:cubicBezTo>
                <a:cubicBezTo>
                  <a:pt x="656800" y="-23117"/>
                  <a:pt x="780904" y="-9012"/>
                  <a:pt x="925463" y="0"/>
                </a:cubicBezTo>
                <a:cubicBezTo>
                  <a:pt x="1070022" y="9012"/>
                  <a:pt x="1307257" y="24737"/>
                  <a:pt x="1476803" y="0"/>
                </a:cubicBezTo>
                <a:cubicBezTo>
                  <a:pt x="1457508" y="168125"/>
                  <a:pt x="1494074" y="350325"/>
                  <a:pt x="1476803" y="461665"/>
                </a:cubicBezTo>
                <a:cubicBezTo>
                  <a:pt x="1281038" y="462740"/>
                  <a:pt x="1133255" y="444016"/>
                  <a:pt x="1014071" y="461665"/>
                </a:cubicBezTo>
                <a:cubicBezTo>
                  <a:pt x="894887" y="479314"/>
                  <a:pt x="673178" y="459556"/>
                  <a:pt x="551340" y="461665"/>
                </a:cubicBezTo>
                <a:cubicBezTo>
                  <a:pt x="429502" y="463774"/>
                  <a:pt x="225653" y="461608"/>
                  <a:pt x="0" y="461665"/>
                </a:cubicBezTo>
                <a:cubicBezTo>
                  <a:pt x="19291" y="332851"/>
                  <a:pt x="13892" y="11125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Tile</a:t>
            </a: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 </a:t>
            </a:r>
            <a:r>
              <a:rPr lang="en-US" altLang="ko-KR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Type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C82B05B-0A9B-45F2-ADB0-99B8D24F3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458" y="695879"/>
            <a:ext cx="5795786" cy="358594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7489B-5BBB-5241-5A5C-F90F6BBA9A7F}"/>
              </a:ext>
            </a:extLst>
          </p:cNvPr>
          <p:cNvSpPr txBox="1"/>
          <p:nvPr/>
        </p:nvSpPr>
        <p:spPr>
          <a:xfrm>
            <a:off x="268591" y="4666273"/>
            <a:ext cx="55584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Bubble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이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Pop()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하면서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Wave </a:t>
            </a:r>
            <a:r>
              <a:rPr lang="ko-KR" altLang="en-US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스폰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해당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의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Type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체크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하여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BASIC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ATTACK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변환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OBSTACLE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경우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ObstacleTile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Deactivate()</a:t>
            </a:r>
            <a:r>
              <a:rPr lang="ko-KR" altLang="en-US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endParaRPr lang="en-US" altLang="ko-KR" dirty="0">
              <a:highlight>
                <a:srgbClr val="FFFF00"/>
              </a:highligh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Character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는 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Tile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의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Type</a:t>
            </a:r>
            <a:r>
              <a:rPr lang="ko-KR" altLang="en-US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</a:t>
            </a:r>
            <a:r>
              <a:rPr lang="en-US" altLang="ko-KR" u="sng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Check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하여 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  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ATTACK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일 경우 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Hit()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713D007-2F8B-706F-8C96-8DA18864AF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0"/>
          <a:stretch/>
        </p:blipFill>
        <p:spPr>
          <a:xfrm>
            <a:off x="5608314" y="3916414"/>
            <a:ext cx="6315095" cy="2227187"/>
          </a:xfrm>
          <a:prstGeom prst="rect">
            <a:avLst/>
          </a:prstGeom>
          <a:ln w="3175">
            <a:solidFill>
              <a:srgbClr val="FFFF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779A94-D3B1-A86B-B955-55BE9AFAAD5F}"/>
              </a:ext>
            </a:extLst>
          </p:cNvPr>
          <p:cNvSpPr/>
          <p:nvPr/>
        </p:nvSpPr>
        <p:spPr>
          <a:xfrm>
            <a:off x="5530645" y="971680"/>
            <a:ext cx="1312607" cy="474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5A8CBA-EC85-A54B-ACBC-3EDCBB0A6C0B}"/>
              </a:ext>
            </a:extLst>
          </p:cNvPr>
          <p:cNvSpPr/>
          <p:nvPr/>
        </p:nvSpPr>
        <p:spPr>
          <a:xfrm>
            <a:off x="7164765" y="5522270"/>
            <a:ext cx="1312607" cy="4748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4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2499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StageManager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646177-28EC-8DD0-B70E-613D94D52E0C}"/>
              </a:ext>
            </a:extLst>
          </p:cNvPr>
          <p:cNvSpPr txBox="1"/>
          <p:nvPr/>
        </p:nvSpPr>
        <p:spPr>
          <a:xfrm>
            <a:off x="1157297" y="4101294"/>
            <a:ext cx="2583640" cy="461665"/>
          </a:xfrm>
          <a:custGeom>
            <a:avLst/>
            <a:gdLst>
              <a:gd name="connsiteX0" fmla="*/ 0 w 2583640"/>
              <a:gd name="connsiteY0" fmla="*/ 0 h 461665"/>
              <a:gd name="connsiteX1" fmla="*/ 697583 w 2583640"/>
              <a:gd name="connsiteY1" fmla="*/ 0 h 461665"/>
              <a:gd name="connsiteX2" fmla="*/ 1343493 w 2583640"/>
              <a:gd name="connsiteY2" fmla="*/ 0 h 461665"/>
              <a:gd name="connsiteX3" fmla="*/ 2015239 w 2583640"/>
              <a:gd name="connsiteY3" fmla="*/ 0 h 461665"/>
              <a:gd name="connsiteX4" fmla="*/ 2583640 w 2583640"/>
              <a:gd name="connsiteY4" fmla="*/ 0 h 461665"/>
              <a:gd name="connsiteX5" fmla="*/ 2583640 w 2583640"/>
              <a:gd name="connsiteY5" fmla="*/ 461665 h 461665"/>
              <a:gd name="connsiteX6" fmla="*/ 2015239 w 2583640"/>
              <a:gd name="connsiteY6" fmla="*/ 461665 h 461665"/>
              <a:gd name="connsiteX7" fmla="*/ 1446838 w 2583640"/>
              <a:gd name="connsiteY7" fmla="*/ 461665 h 461665"/>
              <a:gd name="connsiteX8" fmla="*/ 749256 w 2583640"/>
              <a:gd name="connsiteY8" fmla="*/ 461665 h 461665"/>
              <a:gd name="connsiteX9" fmla="*/ 0 w 2583640"/>
              <a:gd name="connsiteY9" fmla="*/ 461665 h 461665"/>
              <a:gd name="connsiteX10" fmla="*/ 0 w 2583640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83640" h="461665" fill="none" extrusionOk="0">
                <a:moveTo>
                  <a:pt x="0" y="0"/>
                </a:moveTo>
                <a:cubicBezTo>
                  <a:pt x="260865" y="15347"/>
                  <a:pt x="385029" y="-5574"/>
                  <a:pt x="697583" y="0"/>
                </a:cubicBezTo>
                <a:cubicBezTo>
                  <a:pt x="1010137" y="5574"/>
                  <a:pt x="1198849" y="4939"/>
                  <a:pt x="1343493" y="0"/>
                </a:cubicBezTo>
                <a:cubicBezTo>
                  <a:pt x="1488137" y="-4939"/>
                  <a:pt x="1725324" y="20581"/>
                  <a:pt x="2015239" y="0"/>
                </a:cubicBezTo>
                <a:cubicBezTo>
                  <a:pt x="2305154" y="-20581"/>
                  <a:pt x="2419125" y="24334"/>
                  <a:pt x="2583640" y="0"/>
                </a:cubicBezTo>
                <a:cubicBezTo>
                  <a:pt x="2583316" y="217096"/>
                  <a:pt x="2577665" y="335436"/>
                  <a:pt x="2583640" y="461665"/>
                </a:cubicBezTo>
                <a:cubicBezTo>
                  <a:pt x="2366290" y="434237"/>
                  <a:pt x="2189527" y="476941"/>
                  <a:pt x="2015239" y="461665"/>
                </a:cubicBezTo>
                <a:cubicBezTo>
                  <a:pt x="1840951" y="446389"/>
                  <a:pt x="1626720" y="444419"/>
                  <a:pt x="1446838" y="461665"/>
                </a:cubicBezTo>
                <a:cubicBezTo>
                  <a:pt x="1266956" y="478911"/>
                  <a:pt x="905638" y="444792"/>
                  <a:pt x="749256" y="461665"/>
                </a:cubicBezTo>
                <a:cubicBezTo>
                  <a:pt x="592874" y="478538"/>
                  <a:pt x="260323" y="452545"/>
                  <a:pt x="0" y="461665"/>
                </a:cubicBezTo>
                <a:cubicBezTo>
                  <a:pt x="10113" y="357413"/>
                  <a:pt x="-10012" y="169068"/>
                  <a:pt x="0" y="0"/>
                </a:cubicBezTo>
                <a:close/>
              </a:path>
              <a:path w="2583640" h="461665" stroke="0" extrusionOk="0">
                <a:moveTo>
                  <a:pt x="0" y="0"/>
                </a:moveTo>
                <a:cubicBezTo>
                  <a:pt x="226396" y="1881"/>
                  <a:pt x="412267" y="-16805"/>
                  <a:pt x="594237" y="0"/>
                </a:cubicBezTo>
                <a:cubicBezTo>
                  <a:pt x="776207" y="16805"/>
                  <a:pt x="960813" y="-20740"/>
                  <a:pt x="1188474" y="0"/>
                </a:cubicBezTo>
                <a:cubicBezTo>
                  <a:pt x="1416135" y="20740"/>
                  <a:pt x="1519226" y="3258"/>
                  <a:pt x="1808548" y="0"/>
                </a:cubicBezTo>
                <a:cubicBezTo>
                  <a:pt x="2097870" y="-3258"/>
                  <a:pt x="2250784" y="-15180"/>
                  <a:pt x="2583640" y="0"/>
                </a:cubicBezTo>
                <a:cubicBezTo>
                  <a:pt x="2561789" y="140371"/>
                  <a:pt x="2601161" y="253349"/>
                  <a:pt x="2583640" y="461665"/>
                </a:cubicBezTo>
                <a:cubicBezTo>
                  <a:pt x="2335496" y="478792"/>
                  <a:pt x="2125632" y="466424"/>
                  <a:pt x="1989403" y="461665"/>
                </a:cubicBezTo>
                <a:cubicBezTo>
                  <a:pt x="1853174" y="456906"/>
                  <a:pt x="1575434" y="481742"/>
                  <a:pt x="1421002" y="461665"/>
                </a:cubicBezTo>
                <a:cubicBezTo>
                  <a:pt x="1266570" y="441588"/>
                  <a:pt x="1131477" y="447665"/>
                  <a:pt x="852601" y="461665"/>
                </a:cubicBezTo>
                <a:cubicBezTo>
                  <a:pt x="573725" y="475665"/>
                  <a:pt x="341375" y="459160"/>
                  <a:pt x="0" y="461665"/>
                </a:cubicBezTo>
                <a:cubicBezTo>
                  <a:pt x="16753" y="339040"/>
                  <a:pt x="19833" y="18774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StageManager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38FF4F-DA7E-F03F-CE43-65AFF9E0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08" y="1925011"/>
            <a:ext cx="1494009" cy="464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70054D-81B8-8E1F-985E-33CE589C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52" y="1383734"/>
            <a:ext cx="4836262" cy="3250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CDCC36-15B8-A327-7429-42B50EE0C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1" t="24055" r="41615" b="61080"/>
          <a:stretch/>
        </p:blipFill>
        <p:spPr>
          <a:xfrm>
            <a:off x="6186603" y="2039267"/>
            <a:ext cx="1578424" cy="101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A7AB56-0A5B-CF18-0572-901D6453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40" y="2384680"/>
            <a:ext cx="4190674" cy="1136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5D78F2-00A3-AA16-8E4A-A78512078C73}"/>
              </a:ext>
            </a:extLst>
          </p:cNvPr>
          <p:cNvSpPr/>
          <p:nvPr/>
        </p:nvSpPr>
        <p:spPr>
          <a:xfrm>
            <a:off x="6327060" y="2139629"/>
            <a:ext cx="1342104" cy="878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EF6E0D-963E-3B15-045C-2AE910839A31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2617491" y="2544633"/>
            <a:ext cx="3569112" cy="573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B5ED17-5695-59DE-A25F-7EBF80ACFEA3}"/>
              </a:ext>
            </a:extLst>
          </p:cNvPr>
          <p:cNvSpPr/>
          <p:nvPr/>
        </p:nvSpPr>
        <p:spPr>
          <a:xfrm>
            <a:off x="1894820" y="2643362"/>
            <a:ext cx="722671" cy="949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E3BD5-48B6-6488-6E8E-952566BE3C75}"/>
              </a:ext>
            </a:extLst>
          </p:cNvPr>
          <p:cNvSpPr txBox="1"/>
          <p:nvPr/>
        </p:nvSpPr>
        <p:spPr>
          <a:xfrm>
            <a:off x="984654" y="4712023"/>
            <a:ext cx="6920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StageTable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을 받아 맵 정보를 띄움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   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선택하면 해당 맵 정보를 받아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게임 스테이지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800ADF-0409-5BCA-5D67-188D73F79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078" y="4332127"/>
            <a:ext cx="3715268" cy="1657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77D9EA-326B-8D69-6077-49C2AF8F5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0892" y="4165715"/>
            <a:ext cx="1888776" cy="33282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441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179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Render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F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6BDC74-CD8A-430F-4582-0D6DA2FE2771}"/>
              </a:ext>
            </a:extLst>
          </p:cNvPr>
          <p:cNvGrpSpPr/>
          <p:nvPr/>
        </p:nvGrpSpPr>
        <p:grpSpPr>
          <a:xfrm>
            <a:off x="7421603" y="2049340"/>
            <a:ext cx="4588969" cy="1379659"/>
            <a:chOff x="6244354" y="159729"/>
            <a:chExt cx="5266385" cy="13796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9F92B7-AF77-6625-CA89-AE2F2549E065}"/>
                </a:ext>
              </a:extLst>
            </p:cNvPr>
            <p:cNvSpPr txBox="1"/>
            <p:nvPr/>
          </p:nvSpPr>
          <p:spPr>
            <a:xfrm>
              <a:off x="6463040" y="1016168"/>
              <a:ext cx="3148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5789A2-12BD-7F04-1950-69DB78DE561F}"/>
                </a:ext>
              </a:extLst>
            </p:cNvPr>
            <p:cNvSpPr txBox="1"/>
            <p:nvPr/>
          </p:nvSpPr>
          <p:spPr>
            <a:xfrm>
              <a:off x="6244354" y="159729"/>
              <a:ext cx="52663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A5DBF33-0C13-4727-78A0-7EB904BA57EC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DCE4DA-CEF4-1B2A-96E3-9C690DF5374E}"/>
              </a:ext>
            </a:extLst>
          </p:cNvPr>
          <p:cNvSpPr txBox="1"/>
          <p:nvPr/>
        </p:nvSpPr>
        <p:spPr>
          <a:xfrm>
            <a:off x="499911" y="977100"/>
            <a:ext cx="2572318" cy="461665"/>
          </a:xfrm>
          <a:custGeom>
            <a:avLst/>
            <a:gdLst>
              <a:gd name="connsiteX0" fmla="*/ 0 w 2572318"/>
              <a:gd name="connsiteY0" fmla="*/ 0 h 461665"/>
              <a:gd name="connsiteX1" fmla="*/ 694526 w 2572318"/>
              <a:gd name="connsiteY1" fmla="*/ 0 h 461665"/>
              <a:gd name="connsiteX2" fmla="*/ 1337605 w 2572318"/>
              <a:gd name="connsiteY2" fmla="*/ 0 h 461665"/>
              <a:gd name="connsiteX3" fmla="*/ 2006408 w 2572318"/>
              <a:gd name="connsiteY3" fmla="*/ 0 h 461665"/>
              <a:gd name="connsiteX4" fmla="*/ 2572318 w 2572318"/>
              <a:gd name="connsiteY4" fmla="*/ 0 h 461665"/>
              <a:gd name="connsiteX5" fmla="*/ 2572318 w 2572318"/>
              <a:gd name="connsiteY5" fmla="*/ 461665 h 461665"/>
              <a:gd name="connsiteX6" fmla="*/ 2006408 w 2572318"/>
              <a:gd name="connsiteY6" fmla="*/ 461665 h 461665"/>
              <a:gd name="connsiteX7" fmla="*/ 1440498 w 2572318"/>
              <a:gd name="connsiteY7" fmla="*/ 461665 h 461665"/>
              <a:gd name="connsiteX8" fmla="*/ 745972 w 2572318"/>
              <a:gd name="connsiteY8" fmla="*/ 461665 h 461665"/>
              <a:gd name="connsiteX9" fmla="*/ 0 w 2572318"/>
              <a:gd name="connsiteY9" fmla="*/ 461665 h 461665"/>
              <a:gd name="connsiteX10" fmla="*/ 0 w 2572318"/>
              <a:gd name="connsiteY10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2318" h="461665" fill="none" extrusionOk="0">
                <a:moveTo>
                  <a:pt x="0" y="0"/>
                </a:moveTo>
                <a:cubicBezTo>
                  <a:pt x="270936" y="-4607"/>
                  <a:pt x="436281" y="15327"/>
                  <a:pt x="694526" y="0"/>
                </a:cubicBezTo>
                <a:cubicBezTo>
                  <a:pt x="952771" y="-15327"/>
                  <a:pt x="1173955" y="4206"/>
                  <a:pt x="1337605" y="0"/>
                </a:cubicBezTo>
                <a:cubicBezTo>
                  <a:pt x="1501255" y="-4206"/>
                  <a:pt x="1674478" y="4540"/>
                  <a:pt x="2006408" y="0"/>
                </a:cubicBezTo>
                <a:cubicBezTo>
                  <a:pt x="2338338" y="-4540"/>
                  <a:pt x="2400395" y="26474"/>
                  <a:pt x="2572318" y="0"/>
                </a:cubicBezTo>
                <a:cubicBezTo>
                  <a:pt x="2571994" y="217096"/>
                  <a:pt x="2566343" y="335436"/>
                  <a:pt x="2572318" y="461665"/>
                </a:cubicBezTo>
                <a:cubicBezTo>
                  <a:pt x="2452102" y="439414"/>
                  <a:pt x="2125502" y="453856"/>
                  <a:pt x="2006408" y="461665"/>
                </a:cubicBezTo>
                <a:cubicBezTo>
                  <a:pt x="1887314" y="469475"/>
                  <a:pt x="1638695" y="487118"/>
                  <a:pt x="1440498" y="461665"/>
                </a:cubicBezTo>
                <a:cubicBezTo>
                  <a:pt x="1242301" y="436213"/>
                  <a:pt x="1087183" y="488293"/>
                  <a:pt x="745972" y="461665"/>
                </a:cubicBezTo>
                <a:cubicBezTo>
                  <a:pt x="404761" y="435037"/>
                  <a:pt x="291754" y="482412"/>
                  <a:pt x="0" y="461665"/>
                </a:cubicBezTo>
                <a:cubicBezTo>
                  <a:pt x="10113" y="357413"/>
                  <a:pt x="-10012" y="169068"/>
                  <a:pt x="0" y="0"/>
                </a:cubicBezTo>
                <a:close/>
              </a:path>
              <a:path w="2572318" h="461665" stroke="0" extrusionOk="0">
                <a:moveTo>
                  <a:pt x="0" y="0"/>
                </a:moveTo>
                <a:cubicBezTo>
                  <a:pt x="126607" y="12793"/>
                  <a:pt x="333649" y="4722"/>
                  <a:pt x="591633" y="0"/>
                </a:cubicBezTo>
                <a:cubicBezTo>
                  <a:pt x="849617" y="-4722"/>
                  <a:pt x="992311" y="12879"/>
                  <a:pt x="1183266" y="0"/>
                </a:cubicBezTo>
                <a:cubicBezTo>
                  <a:pt x="1374221" y="-12879"/>
                  <a:pt x="1667955" y="-8072"/>
                  <a:pt x="1800623" y="0"/>
                </a:cubicBezTo>
                <a:cubicBezTo>
                  <a:pt x="1933291" y="8072"/>
                  <a:pt x="2202964" y="32077"/>
                  <a:pt x="2572318" y="0"/>
                </a:cubicBezTo>
                <a:cubicBezTo>
                  <a:pt x="2550467" y="140371"/>
                  <a:pt x="2589839" y="253349"/>
                  <a:pt x="2572318" y="461665"/>
                </a:cubicBezTo>
                <a:cubicBezTo>
                  <a:pt x="2342254" y="450709"/>
                  <a:pt x="2158827" y="488818"/>
                  <a:pt x="1980685" y="461665"/>
                </a:cubicBezTo>
                <a:cubicBezTo>
                  <a:pt x="1802543" y="434512"/>
                  <a:pt x="1607710" y="457841"/>
                  <a:pt x="1414775" y="461665"/>
                </a:cubicBezTo>
                <a:cubicBezTo>
                  <a:pt x="1221840" y="465490"/>
                  <a:pt x="1057601" y="487172"/>
                  <a:pt x="848865" y="461665"/>
                </a:cubicBezTo>
                <a:cubicBezTo>
                  <a:pt x="640129" y="436159"/>
                  <a:pt x="215174" y="457714"/>
                  <a:pt x="0" y="461665"/>
                </a:cubicBezTo>
                <a:cubicBezTo>
                  <a:pt x="16753" y="339040"/>
                  <a:pt x="19833" y="18774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Render Manager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637C07-A15D-05CF-E3AC-9642F0E7F1E1}"/>
              </a:ext>
            </a:extLst>
          </p:cNvPr>
          <p:cNvSpPr txBox="1"/>
          <p:nvPr/>
        </p:nvSpPr>
        <p:spPr>
          <a:xfrm>
            <a:off x="6005948" y="977101"/>
            <a:ext cx="3877768" cy="461665"/>
          </a:xfrm>
          <a:custGeom>
            <a:avLst/>
            <a:gdLst>
              <a:gd name="connsiteX0" fmla="*/ 0 w 3877768"/>
              <a:gd name="connsiteY0" fmla="*/ 0 h 461665"/>
              <a:gd name="connsiteX1" fmla="*/ 685072 w 3877768"/>
              <a:gd name="connsiteY1" fmla="*/ 0 h 461665"/>
              <a:gd name="connsiteX2" fmla="*/ 1370145 w 3877768"/>
              <a:gd name="connsiteY2" fmla="*/ 0 h 461665"/>
              <a:gd name="connsiteX3" fmla="*/ 2055217 w 3877768"/>
              <a:gd name="connsiteY3" fmla="*/ 0 h 461665"/>
              <a:gd name="connsiteX4" fmla="*/ 2701512 w 3877768"/>
              <a:gd name="connsiteY4" fmla="*/ 0 h 461665"/>
              <a:gd name="connsiteX5" fmla="*/ 3231473 w 3877768"/>
              <a:gd name="connsiteY5" fmla="*/ 0 h 461665"/>
              <a:gd name="connsiteX6" fmla="*/ 3877768 w 3877768"/>
              <a:gd name="connsiteY6" fmla="*/ 0 h 461665"/>
              <a:gd name="connsiteX7" fmla="*/ 3877768 w 3877768"/>
              <a:gd name="connsiteY7" fmla="*/ 461665 h 461665"/>
              <a:gd name="connsiteX8" fmla="*/ 3192696 w 3877768"/>
              <a:gd name="connsiteY8" fmla="*/ 461665 h 461665"/>
              <a:gd name="connsiteX9" fmla="*/ 2546401 w 3877768"/>
              <a:gd name="connsiteY9" fmla="*/ 461665 h 461665"/>
              <a:gd name="connsiteX10" fmla="*/ 1822551 w 3877768"/>
              <a:gd name="connsiteY10" fmla="*/ 461665 h 461665"/>
              <a:gd name="connsiteX11" fmla="*/ 1292589 w 3877768"/>
              <a:gd name="connsiteY11" fmla="*/ 461665 h 461665"/>
              <a:gd name="connsiteX12" fmla="*/ 607517 w 3877768"/>
              <a:gd name="connsiteY12" fmla="*/ 461665 h 461665"/>
              <a:gd name="connsiteX13" fmla="*/ 0 w 3877768"/>
              <a:gd name="connsiteY13" fmla="*/ 461665 h 461665"/>
              <a:gd name="connsiteX14" fmla="*/ 0 w 3877768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768" h="461665" fill="none" extrusionOk="0">
                <a:moveTo>
                  <a:pt x="0" y="0"/>
                </a:moveTo>
                <a:cubicBezTo>
                  <a:pt x="309819" y="28674"/>
                  <a:pt x="520985" y="20666"/>
                  <a:pt x="685072" y="0"/>
                </a:cubicBezTo>
                <a:cubicBezTo>
                  <a:pt x="849159" y="-20666"/>
                  <a:pt x="1158824" y="29207"/>
                  <a:pt x="1370145" y="0"/>
                </a:cubicBezTo>
                <a:cubicBezTo>
                  <a:pt x="1581466" y="-29207"/>
                  <a:pt x="1915952" y="15181"/>
                  <a:pt x="2055217" y="0"/>
                </a:cubicBezTo>
                <a:cubicBezTo>
                  <a:pt x="2194482" y="-15181"/>
                  <a:pt x="2385352" y="4393"/>
                  <a:pt x="2701512" y="0"/>
                </a:cubicBezTo>
                <a:cubicBezTo>
                  <a:pt x="3017672" y="-4393"/>
                  <a:pt x="2991681" y="-5485"/>
                  <a:pt x="3231473" y="0"/>
                </a:cubicBezTo>
                <a:cubicBezTo>
                  <a:pt x="3471265" y="5485"/>
                  <a:pt x="3726591" y="1055"/>
                  <a:pt x="3877768" y="0"/>
                </a:cubicBezTo>
                <a:cubicBezTo>
                  <a:pt x="3877577" y="195679"/>
                  <a:pt x="3863741" y="262858"/>
                  <a:pt x="3877768" y="461665"/>
                </a:cubicBezTo>
                <a:cubicBezTo>
                  <a:pt x="3731186" y="477714"/>
                  <a:pt x="3446154" y="428477"/>
                  <a:pt x="3192696" y="461665"/>
                </a:cubicBezTo>
                <a:cubicBezTo>
                  <a:pt x="2939238" y="494853"/>
                  <a:pt x="2834324" y="485563"/>
                  <a:pt x="2546401" y="461665"/>
                </a:cubicBezTo>
                <a:cubicBezTo>
                  <a:pt x="2258479" y="437767"/>
                  <a:pt x="2060684" y="436888"/>
                  <a:pt x="1822551" y="461665"/>
                </a:cubicBezTo>
                <a:cubicBezTo>
                  <a:pt x="1584418" y="486443"/>
                  <a:pt x="1435549" y="487050"/>
                  <a:pt x="1292589" y="461665"/>
                </a:cubicBezTo>
                <a:cubicBezTo>
                  <a:pt x="1149629" y="436280"/>
                  <a:pt x="933323" y="471711"/>
                  <a:pt x="607517" y="461665"/>
                </a:cubicBezTo>
                <a:cubicBezTo>
                  <a:pt x="281711" y="451619"/>
                  <a:pt x="268049" y="491960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877768" h="461665" stroke="0" extrusionOk="0">
                <a:moveTo>
                  <a:pt x="0" y="0"/>
                </a:moveTo>
                <a:cubicBezTo>
                  <a:pt x="185248" y="-22401"/>
                  <a:pt x="320682" y="661"/>
                  <a:pt x="568739" y="0"/>
                </a:cubicBezTo>
                <a:cubicBezTo>
                  <a:pt x="816796" y="-661"/>
                  <a:pt x="928521" y="-5927"/>
                  <a:pt x="1137479" y="0"/>
                </a:cubicBezTo>
                <a:cubicBezTo>
                  <a:pt x="1346437" y="5927"/>
                  <a:pt x="1503839" y="-16714"/>
                  <a:pt x="1744996" y="0"/>
                </a:cubicBezTo>
                <a:cubicBezTo>
                  <a:pt x="1986153" y="16714"/>
                  <a:pt x="2258260" y="15375"/>
                  <a:pt x="2468846" y="0"/>
                </a:cubicBezTo>
                <a:cubicBezTo>
                  <a:pt x="2679432" y="-15375"/>
                  <a:pt x="2996251" y="-18635"/>
                  <a:pt x="3192696" y="0"/>
                </a:cubicBezTo>
                <a:cubicBezTo>
                  <a:pt x="3389141" y="18635"/>
                  <a:pt x="3625915" y="-8290"/>
                  <a:pt x="3877768" y="0"/>
                </a:cubicBezTo>
                <a:cubicBezTo>
                  <a:pt x="3900523" y="95025"/>
                  <a:pt x="3892237" y="253295"/>
                  <a:pt x="3877768" y="461665"/>
                </a:cubicBezTo>
                <a:cubicBezTo>
                  <a:pt x="3687601" y="452023"/>
                  <a:pt x="3410995" y="450897"/>
                  <a:pt x="3192696" y="461665"/>
                </a:cubicBezTo>
                <a:cubicBezTo>
                  <a:pt x="2974397" y="472433"/>
                  <a:pt x="2731610" y="454147"/>
                  <a:pt x="2468846" y="461665"/>
                </a:cubicBezTo>
                <a:cubicBezTo>
                  <a:pt x="2206082" y="469184"/>
                  <a:pt x="2112721" y="480391"/>
                  <a:pt x="1900106" y="461665"/>
                </a:cubicBezTo>
                <a:cubicBezTo>
                  <a:pt x="1687491" y="442939"/>
                  <a:pt x="1449552" y="471803"/>
                  <a:pt x="1292589" y="461665"/>
                </a:cubicBezTo>
                <a:cubicBezTo>
                  <a:pt x="1135626" y="451527"/>
                  <a:pt x="878609" y="443641"/>
                  <a:pt x="762628" y="461665"/>
                </a:cubicBezTo>
                <a:cubicBezTo>
                  <a:pt x="646647" y="479689"/>
                  <a:pt x="200428" y="457723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RenderTarget</a:t>
            </a: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 - </a:t>
            </a: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bgTiles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E18E1BF-7EE6-F4BC-6102-FE2B9DF0B577}"/>
              </a:ext>
            </a:extLst>
          </p:cNvPr>
          <p:cNvSpPr txBox="1"/>
          <p:nvPr/>
        </p:nvSpPr>
        <p:spPr>
          <a:xfrm>
            <a:off x="369767" y="1547573"/>
            <a:ext cx="4588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타일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몬스터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,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플레이어 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Depth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대로 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Sort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하여</a:t>
            </a:r>
            <a:r>
              <a: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화면 출력 </a:t>
            </a:r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BA4CE9-5D21-CD09-60ED-8D5EED8ED918}"/>
              </a:ext>
            </a:extLst>
          </p:cNvPr>
          <p:cNvSpPr txBox="1"/>
          <p:nvPr/>
        </p:nvSpPr>
        <p:spPr>
          <a:xfrm>
            <a:off x="6022008" y="638214"/>
            <a:ext cx="1213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최적화</a:t>
            </a:r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174EEE8-FFC3-7E5A-CFED-060D6B39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948" y="1528443"/>
            <a:ext cx="5295309" cy="3870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922277F-9753-37B3-75B8-C0CE5AE2B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03" b="2380"/>
          <a:stretch/>
        </p:blipFill>
        <p:spPr>
          <a:xfrm>
            <a:off x="5945560" y="5602911"/>
            <a:ext cx="1366537" cy="390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C4D28E9-4592-5FB2-EB9C-B794C9013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74" y="5603434"/>
            <a:ext cx="1384516" cy="400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08763CCF-F280-3BAC-6954-434D146321B3}"/>
              </a:ext>
            </a:extLst>
          </p:cNvPr>
          <p:cNvSpPr/>
          <p:nvPr/>
        </p:nvSpPr>
        <p:spPr>
          <a:xfrm rot="16200000">
            <a:off x="7254835" y="5580790"/>
            <a:ext cx="351320" cy="419985"/>
          </a:xfrm>
          <a:prstGeom prst="downArrow">
            <a:avLst>
              <a:gd name="adj1" fmla="val 23476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79707E-5022-D5F7-170E-89982CA026FB}"/>
              </a:ext>
            </a:extLst>
          </p:cNvPr>
          <p:cNvSpPr txBox="1"/>
          <p:nvPr/>
        </p:nvSpPr>
        <p:spPr>
          <a:xfrm>
            <a:off x="5842319" y="6126870"/>
            <a:ext cx="4588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화면에 </a:t>
            </a:r>
            <a:r>
              <a:rPr lang="ko-KR" altLang="en-US" dirty="0" err="1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그리는걸</a:t>
            </a:r>
            <a:r>
              <a:rPr lang="ko-KR" altLang="en-US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최소화 시켜서 </a:t>
            </a:r>
            <a:r>
              <a:rPr lang="en-US" altLang="ko-KR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Frame </a:t>
            </a:r>
            <a:r>
              <a:rPr lang="ko-KR" altLang="en-US" dirty="0">
                <a:highlight>
                  <a:srgbClr val="FFFF00"/>
                </a:highligh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상향</a:t>
            </a:r>
            <a:endParaRPr lang="en-US" altLang="ko-KR" dirty="0">
              <a:highlight>
                <a:srgbClr val="FFFF00"/>
              </a:highligh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3A879-7ED4-BFC9-C6A7-4A9A572AF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580" y="3836501"/>
            <a:ext cx="2895894" cy="2083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F81011-A8CB-BF41-3B85-C084E521D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17" y="2680465"/>
            <a:ext cx="2010056" cy="2057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AE1DDA-3105-16C5-95B3-EA9C7E1B85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467" t="14552" r="2425" b="5448"/>
          <a:stretch/>
        </p:blipFill>
        <p:spPr>
          <a:xfrm>
            <a:off x="3210334" y="2680465"/>
            <a:ext cx="2101646" cy="2057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81F84F-1FCB-1EEA-8013-6187E37C5D3F}"/>
              </a:ext>
            </a:extLst>
          </p:cNvPr>
          <p:cNvSpPr txBox="1"/>
          <p:nvPr/>
        </p:nvSpPr>
        <p:spPr>
          <a:xfrm>
            <a:off x="465483" y="2313607"/>
            <a:ext cx="223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RenderManager</a:t>
            </a:r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X</a:t>
            </a:r>
            <a:endParaRPr lang="ko-KR" altLang="en-US" dirty="0">
              <a:solidFill>
                <a:srgbClr val="FF0000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E9E09-24BD-A852-7691-907054A469AE}"/>
              </a:ext>
            </a:extLst>
          </p:cNvPr>
          <p:cNvSpPr txBox="1"/>
          <p:nvPr/>
        </p:nvSpPr>
        <p:spPr>
          <a:xfrm>
            <a:off x="3248568" y="2321356"/>
            <a:ext cx="2235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dirty="0" err="1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RenderManager</a:t>
            </a:r>
            <a:r>
              <a:rPr lang="en-US" altLang="ko-KR" dirty="0">
                <a:solidFill>
                  <a:srgbClr val="FF0000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 O</a:t>
            </a:r>
            <a:endParaRPr lang="ko-KR" altLang="en-US" dirty="0">
              <a:solidFill>
                <a:srgbClr val="FF0000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1026" name="Picture 2" descr="iOS 11.1">
            <a:extLst>
              <a:ext uri="{FF2B5EF4-FFF2-40B4-BE49-F238E27FC236}">
                <a16:creationId xmlns:a16="http://schemas.microsoft.com/office/drawing/2014/main" id="{A704FCED-83F5-D4EC-0147-D06A9C7F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30" y="4375831"/>
            <a:ext cx="880958" cy="8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에서하트 눈 얼굴그림 이모티콘이 어떻게 보이는지.">
            <a:extLst>
              <a:ext uri="{FF2B5EF4-FFF2-40B4-BE49-F238E27FC236}">
                <a16:creationId xmlns:a16="http://schemas.microsoft.com/office/drawing/2014/main" id="{266B402E-B92B-0BCF-C1B6-D489DDFF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275" y="4278720"/>
            <a:ext cx="918863" cy="91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FEEEC4-8F11-A90C-1142-8762A999E9DB}"/>
              </a:ext>
            </a:extLst>
          </p:cNvPr>
          <p:cNvSpPr txBox="1"/>
          <p:nvPr/>
        </p:nvSpPr>
        <p:spPr>
          <a:xfrm>
            <a:off x="10035349" y="3621493"/>
            <a:ext cx="121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 err="1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bgTileMap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26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2E01F-CA62-E229-5B81-EB735B64832B}"/>
              </a:ext>
            </a:extLst>
          </p:cNvPr>
          <p:cNvSpPr txBox="1"/>
          <p:nvPr/>
        </p:nvSpPr>
        <p:spPr>
          <a:xfrm>
            <a:off x="58964" y="468182"/>
            <a:ext cx="179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몬스터 및 보스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F4A3AF8-7493-33BC-6E73-1E5465FBE0FD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FF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0E4909F-AD68-92D4-6686-6D521065BE7C}"/>
              </a:ext>
            </a:extLst>
          </p:cNvPr>
          <p:cNvGrpSpPr/>
          <p:nvPr/>
        </p:nvGrpSpPr>
        <p:grpSpPr>
          <a:xfrm>
            <a:off x="8125953" y="4471801"/>
            <a:ext cx="5733143" cy="1272918"/>
            <a:chOff x="6452564" y="1016168"/>
            <a:chExt cx="5266385" cy="12729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BD7E4-CCD5-8BBF-3360-436713867894}"/>
                </a:ext>
              </a:extLst>
            </p:cNvPr>
            <p:cNvSpPr txBox="1"/>
            <p:nvPr/>
          </p:nvSpPr>
          <p:spPr>
            <a:xfrm>
              <a:off x="6463038" y="1016168"/>
              <a:ext cx="3833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800" spc="-150" dirty="0">
                  <a:solidFill>
                    <a:prstClr val="black"/>
                  </a:solidFill>
                  <a:latin typeface="학교안심 몽글몽글 R" panose="02020603020101020101" pitchFamily="18" charset="-127"/>
                  <a:ea typeface="학교안심 몽글몽글 R" panose="02020603020101020101" pitchFamily="18" charset="-127"/>
                  <a:cs typeface="코트라 고딕체" panose="02020603020101020101" pitchFamily="18" charset="-127"/>
                </a:rPr>
                <a:t>Monster </a:t>
              </a:r>
              <a:endPara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0C4D69-61F4-AD7D-FC28-14CFCEA7111E}"/>
                </a:ext>
              </a:extLst>
            </p:cNvPr>
            <p:cNvSpPr txBox="1"/>
            <p:nvPr/>
          </p:nvSpPr>
          <p:spPr>
            <a:xfrm>
              <a:off x="6452564" y="1642755"/>
              <a:ext cx="52663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각자 고유 </a:t>
              </a:r>
              <a:r>
                <a:rPr lang="en-US" altLang="ko-KR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key</a:t>
              </a:r>
              <a:r>
                <a:rPr lang="ko-KR" altLang="en-US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값을 주어져 </a:t>
              </a:r>
              <a:endParaRPr lang="en-US" altLang="ko-KR" dirty="0">
                <a:latin typeface="학교안심 몽글몽글 R" panose="02020603020101020101" pitchFamily="18" charset="-127"/>
                <a:ea typeface="학교안심 몽글몽글 R" panose="02020603020101020101" pitchFamily="18" charset="-127"/>
              </a:endParaRPr>
            </a:p>
            <a:p>
              <a:pPr algn="l"/>
              <a:r>
                <a:rPr lang="en-US" altLang="ko-KR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     </a:t>
              </a:r>
              <a:r>
                <a:rPr lang="ko-KR" altLang="en-US" dirty="0">
                  <a:latin typeface="학교안심 몽글몽글 R" panose="02020603020101020101" pitchFamily="18" charset="-127"/>
                  <a:ea typeface="학교안심 몽글몽글 R" panose="02020603020101020101" pitchFamily="18" charset="-127"/>
                </a:rPr>
                <a:t>데이터를 불러와 생성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DF91080-8D5F-0359-3AD7-DB18425B7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4378" y="1490182"/>
              <a:ext cx="2938259" cy="0"/>
            </a:xfrm>
            <a:prstGeom prst="line">
              <a:avLst/>
            </a:prstGeom>
            <a:ln w="9525">
              <a:solidFill>
                <a:srgbClr val="0031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AE870CEA-6B4D-F8B7-BC80-D0757850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09" y="4052068"/>
            <a:ext cx="2392451" cy="2145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1D9F67F-9428-F31A-FD79-101D71F1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34" y="2711510"/>
            <a:ext cx="962159" cy="87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3E977FB-FAF3-B8C8-D081-D8EC2BAA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1" y="2724286"/>
            <a:ext cx="866896" cy="87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81B03A8-DA81-76EA-AF6E-6114578E0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207" y="3970014"/>
            <a:ext cx="1948350" cy="2223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F535BAAA-CDB1-F416-8007-7B8BE9D305C2}"/>
              </a:ext>
            </a:extLst>
          </p:cNvPr>
          <p:cNvSpPr/>
          <p:nvPr/>
        </p:nvSpPr>
        <p:spPr>
          <a:xfrm>
            <a:off x="257123" y="562763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2E23E-B647-D368-8BDD-2AE6EAC07806}"/>
              </a:ext>
            </a:extLst>
          </p:cNvPr>
          <p:cNvSpPr txBox="1"/>
          <p:nvPr/>
        </p:nvSpPr>
        <p:spPr>
          <a:xfrm>
            <a:off x="5314207" y="3600708"/>
            <a:ext cx="2047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Angry</a:t>
            </a:r>
            <a:r>
              <a:rPr lang="ko-KR" altLang="en-US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모드 </a:t>
            </a:r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- Attack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0CB6A-72FA-B3EC-A40F-FAB9F47D3CEE}"/>
              </a:ext>
            </a:extLst>
          </p:cNvPr>
          <p:cNvSpPr txBox="1"/>
          <p:nvPr/>
        </p:nvSpPr>
        <p:spPr>
          <a:xfrm>
            <a:off x="589909" y="2358656"/>
            <a:ext cx="1851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Hit Monster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2B646-9926-DE36-BDFD-D586C2F029C2}"/>
              </a:ext>
            </a:extLst>
          </p:cNvPr>
          <p:cNvSpPr txBox="1"/>
          <p:nvPr/>
        </p:nvSpPr>
        <p:spPr>
          <a:xfrm>
            <a:off x="598638" y="3713514"/>
            <a:ext cx="2461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Boss – Bubble Monster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CC390D-34B6-BF98-6319-F32EB98389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288"/>
          <a:stretch/>
        </p:blipFill>
        <p:spPr>
          <a:xfrm>
            <a:off x="2439923" y="1444208"/>
            <a:ext cx="731002" cy="6986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1CA6868-1403-2B21-C567-F298458D3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251" y="1444209"/>
            <a:ext cx="755156" cy="707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E9DA10-D946-99B1-9451-DA4CDA062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451" y="1430535"/>
            <a:ext cx="618284" cy="697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0321FF-1213-CD6B-FAF5-E8E60240DDEA}"/>
              </a:ext>
            </a:extLst>
          </p:cNvPr>
          <p:cNvSpPr txBox="1"/>
          <p:nvPr/>
        </p:nvSpPr>
        <p:spPr>
          <a:xfrm>
            <a:off x="554543" y="1055909"/>
            <a:ext cx="1851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학교안심 몽글몽글 R" panose="02020603020101020101" pitchFamily="18" charset="-127"/>
                <a:ea typeface="학교안심 몽글몽글 R" panose="02020603020101020101" pitchFamily="18" charset="-127"/>
              </a:rPr>
              <a:t>Basic Monster</a:t>
            </a:r>
            <a:endParaRPr lang="ko-KR" altLang="en-US" sz="1600" b="1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25EACD6-DCA7-235B-4B37-8C78001CE6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0850" y="4022847"/>
            <a:ext cx="1948350" cy="2170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6AAADA-D227-5653-7536-DF4E25E95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9548" y="1488664"/>
            <a:ext cx="6382201" cy="1804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FF891C1-AFD2-8CA0-030D-1267261DC8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8883" y="976573"/>
            <a:ext cx="2000529" cy="5334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3450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3D789-386A-2F50-13BE-2F0AC706F0DB}"/>
              </a:ext>
            </a:extLst>
          </p:cNvPr>
          <p:cNvSpPr/>
          <p:nvPr/>
        </p:nvSpPr>
        <p:spPr>
          <a:xfrm>
            <a:off x="449156" y="4942279"/>
            <a:ext cx="11085788" cy="14549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6BE8C2-0A42-4D62-A0FF-810C364FBA98}"/>
              </a:ext>
            </a:extLst>
          </p:cNvPr>
          <p:cNvSpPr/>
          <p:nvPr/>
        </p:nvSpPr>
        <p:spPr>
          <a:xfrm>
            <a:off x="0" y="6705764"/>
            <a:ext cx="12192000" cy="152236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5C8F8-DDFE-4160-9FFD-B5F02225DE0B}"/>
              </a:ext>
            </a:extLst>
          </p:cNvPr>
          <p:cNvSpPr/>
          <p:nvPr/>
        </p:nvSpPr>
        <p:spPr>
          <a:xfrm>
            <a:off x="0" y="2"/>
            <a:ext cx="12192000" cy="152234"/>
          </a:xfrm>
          <a:prstGeom prst="rect">
            <a:avLst/>
          </a:prstGeom>
          <a:solidFill>
            <a:srgbClr val="0031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6204AAB-1333-47B4-251B-4ECD8359B9A5}"/>
              </a:ext>
            </a:extLst>
          </p:cNvPr>
          <p:cNvSpPr/>
          <p:nvPr/>
        </p:nvSpPr>
        <p:spPr>
          <a:xfrm>
            <a:off x="257123" y="552824"/>
            <a:ext cx="57833" cy="230825"/>
          </a:xfrm>
          <a:prstGeom prst="roundRect">
            <a:avLst>
              <a:gd name="adj" fmla="val 27647"/>
            </a:avLst>
          </a:prstGeom>
          <a:solidFill>
            <a:srgbClr val="FFC000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학교안심 몽글몽글 R" panose="02020603020101020101" pitchFamily="18" charset="-127"/>
              <a:ea typeface="학교안심 몽글몽글 R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B6AB66-91D3-9183-D02C-32A2BF552D7E}"/>
              </a:ext>
            </a:extLst>
          </p:cNvPr>
          <p:cNvSpPr/>
          <p:nvPr/>
        </p:nvSpPr>
        <p:spPr>
          <a:xfrm>
            <a:off x="449156" y="1015232"/>
            <a:ext cx="11085788" cy="17489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E08C3-26CD-37F1-70A5-B73086AFE9D0}"/>
              </a:ext>
            </a:extLst>
          </p:cNvPr>
          <p:cNvSpPr txBox="1"/>
          <p:nvPr/>
        </p:nvSpPr>
        <p:spPr>
          <a:xfrm>
            <a:off x="415872" y="945960"/>
            <a:ext cx="3704266" cy="461665"/>
          </a:xfrm>
          <a:custGeom>
            <a:avLst/>
            <a:gdLst>
              <a:gd name="connsiteX0" fmla="*/ 0 w 3704266"/>
              <a:gd name="connsiteY0" fmla="*/ 0 h 461665"/>
              <a:gd name="connsiteX1" fmla="*/ 654420 w 3704266"/>
              <a:gd name="connsiteY1" fmla="*/ 0 h 461665"/>
              <a:gd name="connsiteX2" fmla="*/ 1308841 w 3704266"/>
              <a:gd name="connsiteY2" fmla="*/ 0 h 461665"/>
              <a:gd name="connsiteX3" fmla="*/ 1963261 w 3704266"/>
              <a:gd name="connsiteY3" fmla="*/ 0 h 461665"/>
              <a:gd name="connsiteX4" fmla="*/ 2580639 w 3704266"/>
              <a:gd name="connsiteY4" fmla="*/ 0 h 461665"/>
              <a:gd name="connsiteX5" fmla="*/ 3086888 w 3704266"/>
              <a:gd name="connsiteY5" fmla="*/ 0 h 461665"/>
              <a:gd name="connsiteX6" fmla="*/ 3704266 w 3704266"/>
              <a:gd name="connsiteY6" fmla="*/ 0 h 461665"/>
              <a:gd name="connsiteX7" fmla="*/ 3704266 w 3704266"/>
              <a:gd name="connsiteY7" fmla="*/ 461665 h 461665"/>
              <a:gd name="connsiteX8" fmla="*/ 3049846 w 3704266"/>
              <a:gd name="connsiteY8" fmla="*/ 461665 h 461665"/>
              <a:gd name="connsiteX9" fmla="*/ 2432468 w 3704266"/>
              <a:gd name="connsiteY9" fmla="*/ 461665 h 461665"/>
              <a:gd name="connsiteX10" fmla="*/ 1741005 w 3704266"/>
              <a:gd name="connsiteY10" fmla="*/ 461665 h 461665"/>
              <a:gd name="connsiteX11" fmla="*/ 1234755 w 3704266"/>
              <a:gd name="connsiteY11" fmla="*/ 461665 h 461665"/>
              <a:gd name="connsiteX12" fmla="*/ 580335 w 3704266"/>
              <a:gd name="connsiteY12" fmla="*/ 461665 h 461665"/>
              <a:gd name="connsiteX13" fmla="*/ 0 w 3704266"/>
              <a:gd name="connsiteY13" fmla="*/ 461665 h 461665"/>
              <a:gd name="connsiteX14" fmla="*/ 0 w 3704266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4266" h="461665" fill="none" extrusionOk="0">
                <a:moveTo>
                  <a:pt x="0" y="0"/>
                </a:moveTo>
                <a:cubicBezTo>
                  <a:pt x="133741" y="-13463"/>
                  <a:pt x="399381" y="-31401"/>
                  <a:pt x="654420" y="0"/>
                </a:cubicBezTo>
                <a:cubicBezTo>
                  <a:pt x="909459" y="31401"/>
                  <a:pt x="1168211" y="-17143"/>
                  <a:pt x="1308841" y="0"/>
                </a:cubicBezTo>
                <a:cubicBezTo>
                  <a:pt x="1449471" y="17143"/>
                  <a:pt x="1660728" y="26400"/>
                  <a:pt x="1963261" y="0"/>
                </a:cubicBezTo>
                <a:cubicBezTo>
                  <a:pt x="2265794" y="-26400"/>
                  <a:pt x="2371093" y="-30316"/>
                  <a:pt x="2580639" y="0"/>
                </a:cubicBezTo>
                <a:cubicBezTo>
                  <a:pt x="2790185" y="30316"/>
                  <a:pt x="2911294" y="-22473"/>
                  <a:pt x="3086888" y="0"/>
                </a:cubicBezTo>
                <a:cubicBezTo>
                  <a:pt x="3262482" y="22473"/>
                  <a:pt x="3416078" y="-11388"/>
                  <a:pt x="3704266" y="0"/>
                </a:cubicBezTo>
                <a:cubicBezTo>
                  <a:pt x="3704075" y="195679"/>
                  <a:pt x="3690239" y="262858"/>
                  <a:pt x="3704266" y="461665"/>
                </a:cubicBezTo>
                <a:cubicBezTo>
                  <a:pt x="3475480" y="434954"/>
                  <a:pt x="3366819" y="429072"/>
                  <a:pt x="3049846" y="461665"/>
                </a:cubicBezTo>
                <a:cubicBezTo>
                  <a:pt x="2732873" y="494258"/>
                  <a:pt x="2714637" y="437707"/>
                  <a:pt x="2432468" y="461665"/>
                </a:cubicBezTo>
                <a:cubicBezTo>
                  <a:pt x="2150299" y="485623"/>
                  <a:pt x="1944724" y="472031"/>
                  <a:pt x="1741005" y="461665"/>
                </a:cubicBezTo>
                <a:cubicBezTo>
                  <a:pt x="1537286" y="451299"/>
                  <a:pt x="1435183" y="438264"/>
                  <a:pt x="1234755" y="461665"/>
                </a:cubicBezTo>
                <a:cubicBezTo>
                  <a:pt x="1034327" y="485067"/>
                  <a:pt x="775405" y="493450"/>
                  <a:pt x="580335" y="461665"/>
                </a:cubicBezTo>
                <a:cubicBezTo>
                  <a:pt x="385265" y="429880"/>
                  <a:pt x="137361" y="472801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704266" h="461665" stroke="0" extrusionOk="0">
                <a:moveTo>
                  <a:pt x="0" y="0"/>
                </a:moveTo>
                <a:cubicBezTo>
                  <a:pt x="174610" y="8841"/>
                  <a:pt x="339273" y="2419"/>
                  <a:pt x="543292" y="0"/>
                </a:cubicBezTo>
                <a:cubicBezTo>
                  <a:pt x="747311" y="-2419"/>
                  <a:pt x="848573" y="17098"/>
                  <a:pt x="1086585" y="0"/>
                </a:cubicBezTo>
                <a:cubicBezTo>
                  <a:pt x="1324597" y="-17098"/>
                  <a:pt x="1440631" y="-20489"/>
                  <a:pt x="1666920" y="0"/>
                </a:cubicBezTo>
                <a:cubicBezTo>
                  <a:pt x="1893210" y="20489"/>
                  <a:pt x="2174662" y="23189"/>
                  <a:pt x="2358383" y="0"/>
                </a:cubicBezTo>
                <a:cubicBezTo>
                  <a:pt x="2542104" y="-23189"/>
                  <a:pt x="2808246" y="-32169"/>
                  <a:pt x="3049846" y="0"/>
                </a:cubicBezTo>
                <a:cubicBezTo>
                  <a:pt x="3291446" y="32169"/>
                  <a:pt x="3470045" y="27424"/>
                  <a:pt x="3704266" y="0"/>
                </a:cubicBezTo>
                <a:cubicBezTo>
                  <a:pt x="3727021" y="95025"/>
                  <a:pt x="3718735" y="253295"/>
                  <a:pt x="3704266" y="461665"/>
                </a:cubicBezTo>
                <a:cubicBezTo>
                  <a:pt x="3565602" y="464866"/>
                  <a:pt x="3361361" y="453329"/>
                  <a:pt x="3049846" y="461665"/>
                </a:cubicBezTo>
                <a:cubicBezTo>
                  <a:pt x="2738331" y="470001"/>
                  <a:pt x="2514107" y="480829"/>
                  <a:pt x="2358383" y="461665"/>
                </a:cubicBezTo>
                <a:cubicBezTo>
                  <a:pt x="2202659" y="442501"/>
                  <a:pt x="2000759" y="449468"/>
                  <a:pt x="1815090" y="461665"/>
                </a:cubicBezTo>
                <a:cubicBezTo>
                  <a:pt x="1629421" y="473862"/>
                  <a:pt x="1399690" y="443559"/>
                  <a:pt x="1234755" y="461665"/>
                </a:cubicBezTo>
                <a:cubicBezTo>
                  <a:pt x="1069821" y="479771"/>
                  <a:pt x="902392" y="473843"/>
                  <a:pt x="728506" y="461665"/>
                </a:cubicBezTo>
                <a:cubicBezTo>
                  <a:pt x="554620" y="449487"/>
                  <a:pt x="164470" y="480459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i="0" dirty="0">
                <a:ln w="0"/>
                <a:latin typeface="+mj-lt"/>
                <a:ea typeface="학교안심 몽글몽글 R" panose="02020603020101020101" pitchFamily="18" charset="-127"/>
              </a:rPr>
              <a:t>충돌 처리와 최적화</a:t>
            </a:r>
            <a:r>
              <a:rPr lang="ko-KR" altLang="en-US" sz="2400" dirty="0">
                <a:ln w="0"/>
                <a:latin typeface="+mj-lt"/>
                <a:ea typeface="학교안심 몽글몽글 R" panose="02020603020101020101" pitchFamily="18" charset="-127"/>
              </a:rPr>
              <a:t>의 중요성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3197B5-CD08-239F-33E3-F6277A96B2B1}"/>
              </a:ext>
            </a:extLst>
          </p:cNvPr>
          <p:cNvSpPr/>
          <p:nvPr/>
        </p:nvSpPr>
        <p:spPr>
          <a:xfrm>
            <a:off x="449156" y="2989942"/>
            <a:ext cx="11085788" cy="15207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E5D66-DAAE-ED0B-7908-40ABF09B026B}"/>
              </a:ext>
            </a:extLst>
          </p:cNvPr>
          <p:cNvSpPr txBox="1"/>
          <p:nvPr/>
        </p:nvSpPr>
        <p:spPr>
          <a:xfrm>
            <a:off x="541355" y="1191495"/>
            <a:ext cx="11109289" cy="59093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크레이지 아케이드 게임은 빠른 속도와 고밀도의 오브젝트들이 서로 충돌하는 것이 흔하기 때문에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정확하고 효율적인 충돌 감지 및 처리가 게임에 버그 없이 들어가야 한다고 생각했습니다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또한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게임이 화면에 표시하는 내용이 많지 않을 것으로 예상했지만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실제로는 객체 풀링이나 </a:t>
            </a:r>
            <a:r>
              <a:rPr lang="ko-KR" altLang="en-US" i="0" dirty="0" err="1">
                <a:ln w="0"/>
                <a:latin typeface="+mj-lt"/>
                <a:ea typeface="학교안심 몽글몽글 R" panose="02020603020101020101" pitchFamily="18" charset="-127"/>
              </a:rPr>
              <a:t>렌더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 타겟과 같은 최적화 기술이 중요하다는 것을 </a:t>
            </a:r>
            <a:r>
              <a:rPr lang="ko-KR" altLang="en-US" i="0" dirty="0" err="1">
                <a:ln w="0"/>
                <a:latin typeface="+mj-lt"/>
                <a:ea typeface="학교안심 몽글몽글 R" panose="02020603020101020101" pitchFamily="18" charset="-127"/>
              </a:rPr>
              <a:t>깨달았습니다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이를 통해 게임의 성능을 향상시키고 원활한 플레이에 경험을 제공할 수 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</a:t>
            </a: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타일을 처음에 일반 배열로 했다가 타일의 배치 및 위치를 동적으로 조작해야 하는 경우에는 복잡성이 증가하는데 효율적인 타일 관리 및 검색 알고리즘이 필요할 때 이중 배열로 관리하는 것이 편하다는 걸 알고 변경했습니다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이중 배열로 변경함으로써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게임의 성능을 향상시키고 유지보수성을 향상시킬 수 있었습니다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</a:t>
            </a:r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데이터의 저장과 불러오기는 게임의 핵심 부분으로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이를 효과적으로 관리함으로써 게임의 진행 상황을 영구적으로 보존할 수 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이를 통해 게임을 종료한 후에도 자신의 맵 데이터를 유지할 수 있어 사용자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, </a:t>
            </a:r>
            <a:r>
              <a:rPr lang="ko-KR" altLang="en-US" i="0" dirty="0">
                <a:ln w="0"/>
                <a:latin typeface="+mj-lt"/>
                <a:ea typeface="학교안심 몽글몽글 R" panose="02020603020101020101" pitchFamily="18" charset="-127"/>
              </a:rPr>
              <a:t>개발자 입장에서도 편리함을 느낄 수 있습니다</a:t>
            </a:r>
            <a:r>
              <a:rPr lang="en-US" altLang="ko-KR" i="0" dirty="0">
                <a:ln w="0"/>
                <a:latin typeface="+mj-lt"/>
                <a:ea typeface="학교안심 몽글몽글 R" panose="02020603020101020101" pitchFamily="18" charset="-127"/>
              </a:rPr>
              <a:t>.</a:t>
            </a: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i="0" dirty="0">
              <a:ln w="0"/>
              <a:latin typeface="+mj-lt"/>
              <a:ea typeface="학교안심 몽글몽글 R" panose="02020603020101020101" pitchFamily="18" charset="-127"/>
            </a:endParaRPr>
          </a:p>
          <a:p>
            <a:pPr algn="l"/>
            <a:endParaRPr lang="en-US" altLang="ko-KR" dirty="0">
              <a:ln w="0"/>
              <a:latin typeface="+mj-lt"/>
              <a:ea typeface="학교안심 몽글몽글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7DFD51-B05F-032A-81BE-85FDD63F6859}"/>
              </a:ext>
            </a:extLst>
          </p:cNvPr>
          <p:cNvSpPr txBox="1"/>
          <p:nvPr/>
        </p:nvSpPr>
        <p:spPr>
          <a:xfrm>
            <a:off x="319940" y="2896977"/>
            <a:ext cx="3704266" cy="461665"/>
          </a:xfrm>
          <a:custGeom>
            <a:avLst/>
            <a:gdLst>
              <a:gd name="connsiteX0" fmla="*/ 0 w 3704266"/>
              <a:gd name="connsiteY0" fmla="*/ 0 h 461665"/>
              <a:gd name="connsiteX1" fmla="*/ 654420 w 3704266"/>
              <a:gd name="connsiteY1" fmla="*/ 0 h 461665"/>
              <a:gd name="connsiteX2" fmla="*/ 1308841 w 3704266"/>
              <a:gd name="connsiteY2" fmla="*/ 0 h 461665"/>
              <a:gd name="connsiteX3" fmla="*/ 1963261 w 3704266"/>
              <a:gd name="connsiteY3" fmla="*/ 0 h 461665"/>
              <a:gd name="connsiteX4" fmla="*/ 2580639 w 3704266"/>
              <a:gd name="connsiteY4" fmla="*/ 0 h 461665"/>
              <a:gd name="connsiteX5" fmla="*/ 3086888 w 3704266"/>
              <a:gd name="connsiteY5" fmla="*/ 0 h 461665"/>
              <a:gd name="connsiteX6" fmla="*/ 3704266 w 3704266"/>
              <a:gd name="connsiteY6" fmla="*/ 0 h 461665"/>
              <a:gd name="connsiteX7" fmla="*/ 3704266 w 3704266"/>
              <a:gd name="connsiteY7" fmla="*/ 461665 h 461665"/>
              <a:gd name="connsiteX8" fmla="*/ 3049846 w 3704266"/>
              <a:gd name="connsiteY8" fmla="*/ 461665 h 461665"/>
              <a:gd name="connsiteX9" fmla="*/ 2432468 w 3704266"/>
              <a:gd name="connsiteY9" fmla="*/ 461665 h 461665"/>
              <a:gd name="connsiteX10" fmla="*/ 1741005 w 3704266"/>
              <a:gd name="connsiteY10" fmla="*/ 461665 h 461665"/>
              <a:gd name="connsiteX11" fmla="*/ 1234755 w 3704266"/>
              <a:gd name="connsiteY11" fmla="*/ 461665 h 461665"/>
              <a:gd name="connsiteX12" fmla="*/ 580335 w 3704266"/>
              <a:gd name="connsiteY12" fmla="*/ 461665 h 461665"/>
              <a:gd name="connsiteX13" fmla="*/ 0 w 3704266"/>
              <a:gd name="connsiteY13" fmla="*/ 461665 h 461665"/>
              <a:gd name="connsiteX14" fmla="*/ 0 w 3704266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4266" h="461665" fill="none" extrusionOk="0">
                <a:moveTo>
                  <a:pt x="0" y="0"/>
                </a:moveTo>
                <a:cubicBezTo>
                  <a:pt x="133741" y="-13463"/>
                  <a:pt x="399381" y="-31401"/>
                  <a:pt x="654420" y="0"/>
                </a:cubicBezTo>
                <a:cubicBezTo>
                  <a:pt x="909459" y="31401"/>
                  <a:pt x="1168211" y="-17143"/>
                  <a:pt x="1308841" y="0"/>
                </a:cubicBezTo>
                <a:cubicBezTo>
                  <a:pt x="1449471" y="17143"/>
                  <a:pt x="1660728" y="26400"/>
                  <a:pt x="1963261" y="0"/>
                </a:cubicBezTo>
                <a:cubicBezTo>
                  <a:pt x="2265794" y="-26400"/>
                  <a:pt x="2371093" y="-30316"/>
                  <a:pt x="2580639" y="0"/>
                </a:cubicBezTo>
                <a:cubicBezTo>
                  <a:pt x="2790185" y="30316"/>
                  <a:pt x="2911294" y="-22473"/>
                  <a:pt x="3086888" y="0"/>
                </a:cubicBezTo>
                <a:cubicBezTo>
                  <a:pt x="3262482" y="22473"/>
                  <a:pt x="3416078" y="-11388"/>
                  <a:pt x="3704266" y="0"/>
                </a:cubicBezTo>
                <a:cubicBezTo>
                  <a:pt x="3704075" y="195679"/>
                  <a:pt x="3690239" y="262858"/>
                  <a:pt x="3704266" y="461665"/>
                </a:cubicBezTo>
                <a:cubicBezTo>
                  <a:pt x="3475480" y="434954"/>
                  <a:pt x="3366819" y="429072"/>
                  <a:pt x="3049846" y="461665"/>
                </a:cubicBezTo>
                <a:cubicBezTo>
                  <a:pt x="2732873" y="494258"/>
                  <a:pt x="2714637" y="437707"/>
                  <a:pt x="2432468" y="461665"/>
                </a:cubicBezTo>
                <a:cubicBezTo>
                  <a:pt x="2150299" y="485623"/>
                  <a:pt x="1944724" y="472031"/>
                  <a:pt x="1741005" y="461665"/>
                </a:cubicBezTo>
                <a:cubicBezTo>
                  <a:pt x="1537286" y="451299"/>
                  <a:pt x="1435183" y="438264"/>
                  <a:pt x="1234755" y="461665"/>
                </a:cubicBezTo>
                <a:cubicBezTo>
                  <a:pt x="1034327" y="485067"/>
                  <a:pt x="775405" y="493450"/>
                  <a:pt x="580335" y="461665"/>
                </a:cubicBezTo>
                <a:cubicBezTo>
                  <a:pt x="385265" y="429880"/>
                  <a:pt x="137361" y="472801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704266" h="461665" stroke="0" extrusionOk="0">
                <a:moveTo>
                  <a:pt x="0" y="0"/>
                </a:moveTo>
                <a:cubicBezTo>
                  <a:pt x="174610" y="8841"/>
                  <a:pt x="339273" y="2419"/>
                  <a:pt x="543292" y="0"/>
                </a:cubicBezTo>
                <a:cubicBezTo>
                  <a:pt x="747311" y="-2419"/>
                  <a:pt x="848573" y="17098"/>
                  <a:pt x="1086585" y="0"/>
                </a:cubicBezTo>
                <a:cubicBezTo>
                  <a:pt x="1324597" y="-17098"/>
                  <a:pt x="1440631" y="-20489"/>
                  <a:pt x="1666920" y="0"/>
                </a:cubicBezTo>
                <a:cubicBezTo>
                  <a:pt x="1893210" y="20489"/>
                  <a:pt x="2174662" y="23189"/>
                  <a:pt x="2358383" y="0"/>
                </a:cubicBezTo>
                <a:cubicBezTo>
                  <a:pt x="2542104" y="-23189"/>
                  <a:pt x="2808246" y="-32169"/>
                  <a:pt x="3049846" y="0"/>
                </a:cubicBezTo>
                <a:cubicBezTo>
                  <a:pt x="3291446" y="32169"/>
                  <a:pt x="3470045" y="27424"/>
                  <a:pt x="3704266" y="0"/>
                </a:cubicBezTo>
                <a:cubicBezTo>
                  <a:pt x="3727021" y="95025"/>
                  <a:pt x="3718735" y="253295"/>
                  <a:pt x="3704266" y="461665"/>
                </a:cubicBezTo>
                <a:cubicBezTo>
                  <a:pt x="3565602" y="464866"/>
                  <a:pt x="3361361" y="453329"/>
                  <a:pt x="3049846" y="461665"/>
                </a:cubicBezTo>
                <a:cubicBezTo>
                  <a:pt x="2738331" y="470001"/>
                  <a:pt x="2514107" y="480829"/>
                  <a:pt x="2358383" y="461665"/>
                </a:cubicBezTo>
                <a:cubicBezTo>
                  <a:pt x="2202659" y="442501"/>
                  <a:pt x="2000759" y="449468"/>
                  <a:pt x="1815090" y="461665"/>
                </a:cubicBezTo>
                <a:cubicBezTo>
                  <a:pt x="1629421" y="473862"/>
                  <a:pt x="1399690" y="443559"/>
                  <a:pt x="1234755" y="461665"/>
                </a:cubicBezTo>
                <a:cubicBezTo>
                  <a:pt x="1069821" y="479771"/>
                  <a:pt x="902392" y="473843"/>
                  <a:pt x="728506" y="461665"/>
                </a:cubicBezTo>
                <a:cubicBezTo>
                  <a:pt x="554620" y="449487"/>
                  <a:pt x="164470" y="480459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i="0" dirty="0">
                <a:ln w="0"/>
                <a:latin typeface="+mj-lt"/>
                <a:ea typeface="학교안심 몽글몽글 R" panose="02020603020101020101" pitchFamily="18" charset="-127"/>
              </a:rPr>
              <a:t>타일 관리와 객체 상호작용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9D3E07-79E7-D4EF-66E0-6ED35489381D}"/>
              </a:ext>
            </a:extLst>
          </p:cNvPr>
          <p:cNvSpPr txBox="1"/>
          <p:nvPr/>
        </p:nvSpPr>
        <p:spPr>
          <a:xfrm>
            <a:off x="415872" y="4763560"/>
            <a:ext cx="3704266" cy="461665"/>
          </a:xfrm>
          <a:custGeom>
            <a:avLst/>
            <a:gdLst>
              <a:gd name="connsiteX0" fmla="*/ 0 w 3704266"/>
              <a:gd name="connsiteY0" fmla="*/ 0 h 461665"/>
              <a:gd name="connsiteX1" fmla="*/ 654420 w 3704266"/>
              <a:gd name="connsiteY1" fmla="*/ 0 h 461665"/>
              <a:gd name="connsiteX2" fmla="*/ 1308841 w 3704266"/>
              <a:gd name="connsiteY2" fmla="*/ 0 h 461665"/>
              <a:gd name="connsiteX3" fmla="*/ 1963261 w 3704266"/>
              <a:gd name="connsiteY3" fmla="*/ 0 h 461665"/>
              <a:gd name="connsiteX4" fmla="*/ 2580639 w 3704266"/>
              <a:gd name="connsiteY4" fmla="*/ 0 h 461665"/>
              <a:gd name="connsiteX5" fmla="*/ 3086888 w 3704266"/>
              <a:gd name="connsiteY5" fmla="*/ 0 h 461665"/>
              <a:gd name="connsiteX6" fmla="*/ 3704266 w 3704266"/>
              <a:gd name="connsiteY6" fmla="*/ 0 h 461665"/>
              <a:gd name="connsiteX7" fmla="*/ 3704266 w 3704266"/>
              <a:gd name="connsiteY7" fmla="*/ 461665 h 461665"/>
              <a:gd name="connsiteX8" fmla="*/ 3049846 w 3704266"/>
              <a:gd name="connsiteY8" fmla="*/ 461665 h 461665"/>
              <a:gd name="connsiteX9" fmla="*/ 2432468 w 3704266"/>
              <a:gd name="connsiteY9" fmla="*/ 461665 h 461665"/>
              <a:gd name="connsiteX10" fmla="*/ 1741005 w 3704266"/>
              <a:gd name="connsiteY10" fmla="*/ 461665 h 461665"/>
              <a:gd name="connsiteX11" fmla="*/ 1234755 w 3704266"/>
              <a:gd name="connsiteY11" fmla="*/ 461665 h 461665"/>
              <a:gd name="connsiteX12" fmla="*/ 580335 w 3704266"/>
              <a:gd name="connsiteY12" fmla="*/ 461665 h 461665"/>
              <a:gd name="connsiteX13" fmla="*/ 0 w 3704266"/>
              <a:gd name="connsiteY13" fmla="*/ 461665 h 461665"/>
              <a:gd name="connsiteX14" fmla="*/ 0 w 3704266"/>
              <a:gd name="connsiteY1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4266" h="461665" fill="none" extrusionOk="0">
                <a:moveTo>
                  <a:pt x="0" y="0"/>
                </a:moveTo>
                <a:cubicBezTo>
                  <a:pt x="133741" y="-13463"/>
                  <a:pt x="399381" y="-31401"/>
                  <a:pt x="654420" y="0"/>
                </a:cubicBezTo>
                <a:cubicBezTo>
                  <a:pt x="909459" y="31401"/>
                  <a:pt x="1168211" y="-17143"/>
                  <a:pt x="1308841" y="0"/>
                </a:cubicBezTo>
                <a:cubicBezTo>
                  <a:pt x="1449471" y="17143"/>
                  <a:pt x="1660728" y="26400"/>
                  <a:pt x="1963261" y="0"/>
                </a:cubicBezTo>
                <a:cubicBezTo>
                  <a:pt x="2265794" y="-26400"/>
                  <a:pt x="2371093" y="-30316"/>
                  <a:pt x="2580639" y="0"/>
                </a:cubicBezTo>
                <a:cubicBezTo>
                  <a:pt x="2790185" y="30316"/>
                  <a:pt x="2911294" y="-22473"/>
                  <a:pt x="3086888" y="0"/>
                </a:cubicBezTo>
                <a:cubicBezTo>
                  <a:pt x="3262482" y="22473"/>
                  <a:pt x="3416078" y="-11388"/>
                  <a:pt x="3704266" y="0"/>
                </a:cubicBezTo>
                <a:cubicBezTo>
                  <a:pt x="3704075" y="195679"/>
                  <a:pt x="3690239" y="262858"/>
                  <a:pt x="3704266" y="461665"/>
                </a:cubicBezTo>
                <a:cubicBezTo>
                  <a:pt x="3475480" y="434954"/>
                  <a:pt x="3366819" y="429072"/>
                  <a:pt x="3049846" y="461665"/>
                </a:cubicBezTo>
                <a:cubicBezTo>
                  <a:pt x="2732873" y="494258"/>
                  <a:pt x="2714637" y="437707"/>
                  <a:pt x="2432468" y="461665"/>
                </a:cubicBezTo>
                <a:cubicBezTo>
                  <a:pt x="2150299" y="485623"/>
                  <a:pt x="1944724" y="472031"/>
                  <a:pt x="1741005" y="461665"/>
                </a:cubicBezTo>
                <a:cubicBezTo>
                  <a:pt x="1537286" y="451299"/>
                  <a:pt x="1435183" y="438264"/>
                  <a:pt x="1234755" y="461665"/>
                </a:cubicBezTo>
                <a:cubicBezTo>
                  <a:pt x="1034327" y="485067"/>
                  <a:pt x="775405" y="493450"/>
                  <a:pt x="580335" y="461665"/>
                </a:cubicBezTo>
                <a:cubicBezTo>
                  <a:pt x="385265" y="429880"/>
                  <a:pt x="137361" y="472801"/>
                  <a:pt x="0" y="461665"/>
                </a:cubicBezTo>
                <a:cubicBezTo>
                  <a:pt x="-15415" y="267474"/>
                  <a:pt x="-5515" y="227307"/>
                  <a:pt x="0" y="0"/>
                </a:cubicBezTo>
                <a:close/>
              </a:path>
              <a:path w="3704266" h="461665" stroke="0" extrusionOk="0">
                <a:moveTo>
                  <a:pt x="0" y="0"/>
                </a:moveTo>
                <a:cubicBezTo>
                  <a:pt x="174610" y="8841"/>
                  <a:pt x="339273" y="2419"/>
                  <a:pt x="543292" y="0"/>
                </a:cubicBezTo>
                <a:cubicBezTo>
                  <a:pt x="747311" y="-2419"/>
                  <a:pt x="848573" y="17098"/>
                  <a:pt x="1086585" y="0"/>
                </a:cubicBezTo>
                <a:cubicBezTo>
                  <a:pt x="1324597" y="-17098"/>
                  <a:pt x="1440631" y="-20489"/>
                  <a:pt x="1666920" y="0"/>
                </a:cubicBezTo>
                <a:cubicBezTo>
                  <a:pt x="1893210" y="20489"/>
                  <a:pt x="2174662" y="23189"/>
                  <a:pt x="2358383" y="0"/>
                </a:cubicBezTo>
                <a:cubicBezTo>
                  <a:pt x="2542104" y="-23189"/>
                  <a:pt x="2808246" y="-32169"/>
                  <a:pt x="3049846" y="0"/>
                </a:cubicBezTo>
                <a:cubicBezTo>
                  <a:pt x="3291446" y="32169"/>
                  <a:pt x="3470045" y="27424"/>
                  <a:pt x="3704266" y="0"/>
                </a:cubicBezTo>
                <a:cubicBezTo>
                  <a:pt x="3727021" y="95025"/>
                  <a:pt x="3718735" y="253295"/>
                  <a:pt x="3704266" y="461665"/>
                </a:cubicBezTo>
                <a:cubicBezTo>
                  <a:pt x="3565602" y="464866"/>
                  <a:pt x="3361361" y="453329"/>
                  <a:pt x="3049846" y="461665"/>
                </a:cubicBezTo>
                <a:cubicBezTo>
                  <a:pt x="2738331" y="470001"/>
                  <a:pt x="2514107" y="480829"/>
                  <a:pt x="2358383" y="461665"/>
                </a:cubicBezTo>
                <a:cubicBezTo>
                  <a:pt x="2202659" y="442501"/>
                  <a:pt x="2000759" y="449468"/>
                  <a:pt x="1815090" y="461665"/>
                </a:cubicBezTo>
                <a:cubicBezTo>
                  <a:pt x="1629421" y="473862"/>
                  <a:pt x="1399690" y="443559"/>
                  <a:pt x="1234755" y="461665"/>
                </a:cubicBezTo>
                <a:cubicBezTo>
                  <a:pt x="1069821" y="479771"/>
                  <a:pt x="902392" y="473843"/>
                  <a:pt x="728506" y="461665"/>
                </a:cubicBezTo>
                <a:cubicBezTo>
                  <a:pt x="554620" y="449487"/>
                  <a:pt x="164470" y="480459"/>
                  <a:pt x="0" y="461665"/>
                </a:cubicBezTo>
                <a:cubicBezTo>
                  <a:pt x="22918" y="353987"/>
                  <a:pt x="-8476" y="20995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00317D"/>
            </a:solidFill>
            <a:extLst>
              <a:ext uri="{C807C97D-BFC1-408E-A445-0C87EB9F89A2}">
                <ask:lineSketchStyleProps xmlns:ask="http://schemas.microsoft.com/office/drawing/2018/sketchyshapes" sd="16900855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150" dirty="0">
                <a:solidFill>
                  <a:prstClr val="black"/>
                </a:solidFill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데이터의 중요성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B08D5-3A5E-9A85-1C84-3EB634AD4CAA}"/>
              </a:ext>
            </a:extLst>
          </p:cNvPr>
          <p:cNvSpPr txBox="1"/>
          <p:nvPr/>
        </p:nvSpPr>
        <p:spPr>
          <a:xfrm>
            <a:off x="58964" y="468182"/>
            <a:ext cx="179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학교안심 몽글몽글 R" panose="02020603020101020101" pitchFamily="18" charset="-127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소감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학교안심 몽글몽글 R" panose="02020603020101020101" pitchFamily="18" charset="-127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41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E8E6B-167C-42CA-A999-FEA8F2E30DA6}"/>
              </a:ext>
            </a:extLst>
          </p:cNvPr>
          <p:cNvSpPr txBox="1"/>
          <p:nvPr/>
        </p:nvSpPr>
        <p:spPr>
          <a:xfrm>
            <a:off x="4852326" y="2885008"/>
            <a:ext cx="3161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 w="0">
                  <a:solidFill>
                    <a:srgbClr val="00317D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F0502020204030204" pitchFamily="34" charset="0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 감사합니다</a:t>
            </a:r>
            <a:r>
              <a:rPr lang="en-US" altLang="ko-KR" sz="4400" dirty="0">
                <a:ln w="0">
                  <a:solidFill>
                    <a:srgbClr val="00317D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F0502020204030204" pitchFamily="34" charset="0"/>
                <a:ea typeface="학교안심 몽글몽글 R" panose="02020603020101020101" pitchFamily="18" charset="-127"/>
                <a:cs typeface="코트라 고딕체" panose="02020603020101020101" pitchFamily="18" charset="-127"/>
              </a:rPr>
              <a:t>!</a:t>
            </a:r>
            <a:endParaRPr lang="ko-KR" altLang="en-US" sz="4400" dirty="0">
              <a:ln w="0">
                <a:solidFill>
                  <a:srgbClr val="00317D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badi" panose="020F0502020204030204" pitchFamily="34" charset="0"/>
              <a:ea typeface="학교안심 몽글몽글 R" panose="02020603020101020101" pitchFamily="18" charset="-127"/>
              <a:cs typeface="코트라 고딕체" panose="02020603020101020101" pitchFamily="18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E23544E-6BA9-42ED-8146-B4699CFA84AD}"/>
              </a:ext>
            </a:extLst>
          </p:cNvPr>
          <p:cNvCxnSpPr>
            <a:cxnSpLocks/>
          </p:cNvCxnSpPr>
          <p:nvPr/>
        </p:nvCxnSpPr>
        <p:spPr>
          <a:xfrm>
            <a:off x="8556171" y="3269989"/>
            <a:ext cx="3635829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9082B28-6966-405E-98C2-B86531ACAFD2}"/>
              </a:ext>
            </a:extLst>
          </p:cNvPr>
          <p:cNvCxnSpPr>
            <a:cxnSpLocks/>
          </p:cNvCxnSpPr>
          <p:nvPr/>
        </p:nvCxnSpPr>
        <p:spPr>
          <a:xfrm>
            <a:off x="0" y="3269729"/>
            <a:ext cx="3882571" cy="0"/>
          </a:xfrm>
          <a:prstGeom prst="line">
            <a:avLst/>
          </a:prstGeom>
          <a:ln w="28575">
            <a:solidFill>
              <a:srgbClr val="003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453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77780"/>
            <a:chOff x="1364554" y="2967335"/>
            <a:chExt cx="9733896" cy="137778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77780"/>
              <a:chOff x="3083959" y="2967335"/>
              <a:chExt cx="6061552" cy="137778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27768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04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421086" y="3883450"/>
                <a:ext cx="2114361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기술문서</a:t>
                </a:r>
                <a:r>
                  <a:rPr lang="en-US" altLang="ko-KR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/</a:t>
                </a:r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그 외</a:t>
                </a: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339811" y="3228945"/>
                <a:ext cx="2116285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dirty="0">
                    <a:ln w="0"/>
                    <a:solidFill>
                      <a:srgbClr val="E258A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김주연</a:t>
                </a:r>
                <a:r>
                  <a:rPr lang="ko-KR" alt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이 </a:t>
                </a:r>
                <a:r>
                  <a:rPr lang="ko-KR" altLang="en-US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누군데</a:t>
                </a:r>
                <a:r>
                  <a:rPr lang="en-US" altLang="ko-K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?</a:t>
                </a:r>
                <a:endParaRPr lang="ko-KR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091161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53D096-B5BD-7C58-2C09-07C8578D4438}"/>
              </a:ext>
            </a:extLst>
          </p:cNvPr>
          <p:cNvSpPr txBox="1"/>
          <p:nvPr/>
        </p:nvSpPr>
        <p:spPr>
          <a:xfrm>
            <a:off x="11308620" y="377543"/>
            <a:ext cx="147476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83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B" panose="02000800000000000000" pitchFamily="2" charset="-127"/>
              <a:ea typeface="Y이드스트릿체 B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01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04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B6FD4-1112-E05F-2536-6942F15093DD}"/>
              </a:ext>
            </a:extLst>
          </p:cNvPr>
          <p:cNvSpPr txBox="1"/>
          <p:nvPr/>
        </p:nvSpPr>
        <p:spPr>
          <a:xfrm>
            <a:off x="712175" y="973023"/>
            <a:ext cx="3693319" cy="646331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장학재단튜토리얼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2495E-74A3-F81D-AEF8-13CA4535E1F3}"/>
              </a:ext>
            </a:extLst>
          </p:cNvPr>
          <p:cNvSpPr txBox="1"/>
          <p:nvPr/>
        </p:nvSpPr>
        <p:spPr>
          <a:xfrm>
            <a:off x="712175" y="1520073"/>
            <a:ext cx="821257" cy="57573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시연영상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소스코드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829CA-9A02-D7EF-7D26-248CC57DFE67}"/>
              </a:ext>
            </a:extLst>
          </p:cNvPr>
          <p:cNvSpPr txBox="1"/>
          <p:nvPr/>
        </p:nvSpPr>
        <p:spPr>
          <a:xfrm>
            <a:off x="730518" y="2542620"/>
            <a:ext cx="1683153" cy="400110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팀내 담당 업무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  <a:cs typeface="Leelawadee" panose="020B05020402040202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E2C49C-83C5-5F08-759F-C88427543B2F}"/>
              </a:ext>
            </a:extLst>
          </p:cNvPr>
          <p:cNvSpPr txBox="1"/>
          <p:nvPr/>
        </p:nvSpPr>
        <p:spPr>
          <a:xfrm>
            <a:off x="730518" y="2897327"/>
            <a:ext cx="506548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Unity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개발 담당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   3D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캐릭터 움직임 및 시연 유니티 제작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E3C14-FD0A-9608-0B78-2C11E5CB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7" y="769740"/>
            <a:ext cx="4591776" cy="554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5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68828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249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384995"/>
            <a:chOff x="1364554" y="2967335"/>
            <a:chExt cx="9733896" cy="138499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384995"/>
              <a:chOff x="3083959" y="2967335"/>
              <a:chExt cx="6061552" cy="13849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206554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01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4322082" y="3890665"/>
                <a:ext cx="1231107" cy="461665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자기소개</a:t>
                </a:r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9339811" y="3228945"/>
                <a:ext cx="2116285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dirty="0">
                    <a:ln w="0"/>
                    <a:solidFill>
                      <a:srgbClr val="E258A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김주연</a:t>
                </a:r>
                <a:r>
                  <a:rPr lang="ko-KR" altLang="en-US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이 </a:t>
                </a:r>
                <a:r>
                  <a:rPr lang="ko-KR" altLang="en-US" dirty="0" err="1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누군데</a:t>
                </a:r>
                <a:r>
                  <a:rPr lang="en-US" altLang="ko-KR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?</a:t>
                </a:r>
                <a:endParaRPr lang="ko-KR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091161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53D096-B5BD-7C58-2C09-07C8578D4438}"/>
              </a:ext>
            </a:extLst>
          </p:cNvPr>
          <p:cNvSpPr txBox="1"/>
          <p:nvPr/>
        </p:nvSpPr>
        <p:spPr>
          <a:xfrm>
            <a:off x="11308620" y="377543"/>
            <a:ext cx="147476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03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2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1215693-4B8C-4663-CEA0-1FE17DE1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35160" y="3221863"/>
            <a:ext cx="2739963" cy="3367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4FF1EB-1D6A-4BBA-8E92-0A50E088F00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695793-6F14-4F25-90FC-5541F034C824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EDCD894-09BE-4BC4-BC3B-AC1794D86BA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6559" y="377543"/>
            <a:ext cx="179537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04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7B595B-957E-4B09-BECB-46477D23BED3}"/>
              </a:ext>
            </a:extLst>
          </p:cNvPr>
          <p:cNvGrpSpPr/>
          <p:nvPr/>
        </p:nvGrpSpPr>
        <p:grpSpPr>
          <a:xfrm>
            <a:off x="435160" y="1334358"/>
            <a:ext cx="4213854" cy="1829296"/>
            <a:chOff x="724031" y="1497252"/>
            <a:chExt cx="4283030" cy="18292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518FC8-F1DC-4988-BAA5-B14CE0FC8FA8}"/>
                </a:ext>
              </a:extLst>
            </p:cNvPr>
            <p:cNvSpPr txBox="1"/>
            <p:nvPr/>
          </p:nvSpPr>
          <p:spPr>
            <a:xfrm>
              <a:off x="724031" y="1497252"/>
              <a:ext cx="3336844" cy="46166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‘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긍정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,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 행복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,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소통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,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성장 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  <a:cs typeface="Leelawadee" panose="020B0502040204020203" pitchFamily="34" charset="-34"/>
                </a:rPr>
                <a:t>’</a:t>
              </a:r>
              <a:endPara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58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0C0CEE-C5AE-48C5-9EDA-2AB4365A7725}"/>
                </a:ext>
              </a:extLst>
            </p:cNvPr>
            <p:cNvSpPr txBox="1"/>
            <p:nvPr/>
          </p:nvSpPr>
          <p:spPr>
            <a:xfrm>
              <a:off x="735904" y="1872817"/>
              <a:ext cx="4271157" cy="1453731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긍정적 사고와 일상의 소소한 재미를 소중히 여기는 김주연입니다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타인의 의견은 저에게 신선함과 색다름을 줍니다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이 과정을 통해 성장과 깨달음을 얻습니다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그래서 게임 장르 중에서도 협동 게임을 좋아합니다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성장은 혼자보다는 함께할 때 더 큰 기회와 결과를 가져온다 믿습니다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함께 좋은 기회와 결과를 만들어 나가겠습니다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!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😊 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:)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D03CD8-071E-486E-94C3-8C9E1DFF0F50}"/>
              </a:ext>
            </a:extLst>
          </p:cNvPr>
          <p:cNvGrpSpPr/>
          <p:nvPr/>
        </p:nvGrpSpPr>
        <p:grpSpPr>
          <a:xfrm>
            <a:off x="4892822" y="1172802"/>
            <a:ext cx="6215125" cy="1591398"/>
            <a:chOff x="5345057" y="1352943"/>
            <a:chExt cx="6215125" cy="159139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E1545F-0892-4A38-9F49-E28F69FB7814}"/>
                </a:ext>
              </a:extLst>
            </p:cNvPr>
            <p:cNvSpPr txBox="1"/>
            <p:nvPr/>
          </p:nvSpPr>
          <p:spPr>
            <a:xfrm>
              <a:off x="5345057" y="1352943"/>
              <a:ext cx="923330" cy="461665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김주연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01DFA5-C898-4AFE-9923-2E0884FDE47D}"/>
                </a:ext>
              </a:extLst>
            </p:cNvPr>
            <p:cNvSpPr txBox="1"/>
            <p:nvPr/>
          </p:nvSpPr>
          <p:spPr>
            <a:xfrm>
              <a:off x="5345057" y="1742011"/>
              <a:ext cx="1450718" cy="2616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클라이언트 프로그래머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1B79858-E3EE-4E56-BB17-8A5D452CECA7}"/>
                </a:ext>
              </a:extLst>
            </p:cNvPr>
            <p:cNvGrpSpPr/>
            <p:nvPr/>
          </p:nvGrpSpPr>
          <p:grpSpPr>
            <a:xfrm>
              <a:off x="7133771" y="1352943"/>
              <a:ext cx="4426411" cy="1591398"/>
              <a:chOff x="5028746" y="1990071"/>
              <a:chExt cx="4426411" cy="159139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A65400-760E-4E7C-92BD-32E0255B6A78}"/>
                  </a:ext>
                </a:extLst>
              </p:cNvPr>
              <p:cNvSpPr txBox="1"/>
              <p:nvPr/>
            </p:nvSpPr>
            <p:spPr>
              <a:xfrm>
                <a:off x="5028746" y="1990071"/>
                <a:ext cx="821257" cy="1337482"/>
              </a:xfrm>
              <a:prstGeom prst="rect">
                <a:avLst/>
              </a:prstGeom>
              <a:noFill/>
            </p:spPr>
            <p:txBody>
              <a:bodyPr wrap="squar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Tel.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Mail.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Github</a:t>
                </a: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Tistory</a:t>
                </a: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Insta.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F08D92-3758-43BA-BDEE-0B1D72CE463E}"/>
                  </a:ext>
                </a:extLst>
              </p:cNvPr>
              <p:cNvSpPr txBox="1"/>
              <p:nvPr/>
            </p:nvSpPr>
            <p:spPr>
              <a:xfrm>
                <a:off x="5850003" y="1990071"/>
                <a:ext cx="3605154" cy="1591398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+82. 10. 8464. 2607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rlawndus221@naver.com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  <a:hlinkClick r:id="rId3"/>
                  </a:rPr>
                  <a:t>cooljyum</a:t>
                </a: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  <a:hlinkClick r:id="rId3"/>
                  </a:rPr>
                  <a:t> · GitHub</a:t>
                </a:r>
                <a:endPara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  <a:hlinkClick r:id="rId4"/>
                  </a:rPr>
                  <a:t>https://cooljyum.tistory.com/</a:t>
                </a:r>
                <a:endPara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  <a:hlinkClick r:id="rId5"/>
                  </a:rPr>
                  <a:t>https://www.instagram.com/cooljyum/</a:t>
                </a:r>
                <a:endPara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A8D054-E28F-41D3-B70B-099295849667}"/>
              </a:ext>
            </a:extLst>
          </p:cNvPr>
          <p:cNvGrpSpPr/>
          <p:nvPr/>
        </p:nvGrpSpPr>
        <p:grpSpPr>
          <a:xfrm>
            <a:off x="4877150" y="2691390"/>
            <a:ext cx="2778004" cy="779406"/>
            <a:chOff x="5345057" y="2841618"/>
            <a:chExt cx="2778004" cy="7794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ACAD4E-48C6-4798-A722-D8FDC8B89857}"/>
                </a:ext>
              </a:extLst>
            </p:cNvPr>
            <p:cNvSpPr txBox="1"/>
            <p:nvPr/>
          </p:nvSpPr>
          <p:spPr>
            <a:xfrm>
              <a:off x="5345057" y="2841618"/>
              <a:ext cx="1138517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EDUCATION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A707E09-24AE-491B-9B56-0C8A1C16D36B}"/>
                </a:ext>
              </a:extLst>
            </p:cNvPr>
            <p:cNvGrpSpPr/>
            <p:nvPr/>
          </p:nvGrpSpPr>
          <p:grpSpPr>
            <a:xfrm>
              <a:off x="5345057" y="3089212"/>
              <a:ext cx="2778004" cy="531812"/>
              <a:chOff x="5345803" y="1990071"/>
              <a:chExt cx="2778004" cy="53181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45CCE0-966D-4FED-828A-0D365EFA8572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666849" cy="53181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2018. 02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2023. 08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D41A90C-03D9-4C0B-9DC2-1E6F3698DB11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36428" cy="531812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심원고등학교 인문 계열 이과 졸업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국민대학교 소프트웨어학과 졸업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2DF55B-6899-41DA-BCA1-1DF97FA0154C}"/>
              </a:ext>
            </a:extLst>
          </p:cNvPr>
          <p:cNvGrpSpPr/>
          <p:nvPr/>
        </p:nvGrpSpPr>
        <p:grpSpPr>
          <a:xfrm>
            <a:off x="4881079" y="3498150"/>
            <a:ext cx="2778004" cy="513029"/>
            <a:chOff x="5345057" y="4018112"/>
            <a:chExt cx="2778004" cy="51302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DDEA306-B85E-47AB-B02B-6624211DBB94}"/>
                </a:ext>
              </a:extLst>
            </p:cNvPr>
            <p:cNvSpPr txBox="1"/>
            <p:nvPr/>
          </p:nvSpPr>
          <p:spPr>
            <a:xfrm>
              <a:off x="5345057" y="4018112"/>
              <a:ext cx="840295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AWARDS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FF1D70C-F4DB-44C5-BF85-FE46144ADF34}"/>
                </a:ext>
              </a:extLst>
            </p:cNvPr>
            <p:cNvGrpSpPr/>
            <p:nvPr/>
          </p:nvGrpSpPr>
          <p:grpSpPr>
            <a:xfrm>
              <a:off x="5345057" y="4230161"/>
              <a:ext cx="2778004" cy="300980"/>
              <a:chOff x="5345803" y="1990071"/>
              <a:chExt cx="2778004" cy="300980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482081F-A4D1-4328-B446-F504ABDC82DE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391133" cy="300980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2023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90BC225-4846-46BC-B949-1F3478D2143B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36428" cy="300980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메타버스 예술 교육 콘텐츠 우수상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CA9221-FB26-47BC-AF8C-1E9F1D2ECAA2}"/>
              </a:ext>
            </a:extLst>
          </p:cNvPr>
          <p:cNvGrpSpPr/>
          <p:nvPr/>
        </p:nvGrpSpPr>
        <p:grpSpPr>
          <a:xfrm>
            <a:off x="8630321" y="2713451"/>
            <a:ext cx="3411190" cy="4011060"/>
            <a:chOff x="8774402" y="2841618"/>
            <a:chExt cx="3411190" cy="40110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A5AB232-1CD6-47F2-9140-953E0E1726D0}"/>
                </a:ext>
              </a:extLst>
            </p:cNvPr>
            <p:cNvSpPr txBox="1"/>
            <p:nvPr/>
          </p:nvSpPr>
          <p:spPr>
            <a:xfrm>
              <a:off x="8774402" y="2841618"/>
              <a:ext cx="843821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ACTIVITY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AEF86185-0B3C-4143-BC6D-DE352F84DF21}"/>
                </a:ext>
              </a:extLst>
            </p:cNvPr>
            <p:cNvGrpSpPr/>
            <p:nvPr/>
          </p:nvGrpSpPr>
          <p:grpSpPr>
            <a:xfrm>
              <a:off x="8774402" y="3089212"/>
              <a:ext cx="3411190" cy="3763466"/>
              <a:chOff x="5345803" y="1990071"/>
              <a:chExt cx="3411190" cy="3763466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592267-32E8-4197-BF5A-7B44801C9E42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602729" cy="3763466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2018~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      2021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2018~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     2023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2020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2022~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     2023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2024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B26E686-680E-462F-A247-0791A52C4D3D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2569614" cy="3763466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두음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/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교내 소프트웨어 교육 동아리</a:t>
                </a: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구리여고 파이썬 데이터 분석 멘토링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풍성초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온라인 </a:t>
                </a:r>
                <a:r>
                  <a:rPr lang="ko-KR" altLang="en-US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마이크로비트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멘토링</a:t>
                </a: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과천과학관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  <a:r>
                  <a:rPr lang="ko-KR" altLang="en-US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마이크로비트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부스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국민대학교 </a:t>
                </a: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안드로이드스튜디오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지도 다이어리 팀플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졸업작품 유니티 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3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D 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공포 협동 게임 팀플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아로파테크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(</a:t>
                </a:r>
                <a:r>
                  <a:rPr lang="ko-KR" altLang="en-US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프로그래머스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인턴 프로그램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)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이순신 피규어를 인식 후 </a:t>
                </a:r>
                <a:r>
                  <a:rPr lang="en-US" altLang="ko-KR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Ar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게임 교육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블렌딩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-NFT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강아지 경주 게임 어플 유니티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출시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o)</a:t>
                </a:r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슬롯 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게임 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웹 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서버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,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)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축구 게임 웹 </a:t>
                </a: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서버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,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)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주식 프로그램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python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-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각종 사이트  엎기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java,javascript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SBS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게임 학원 이수 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(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유니티 클라이언트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)</a:t>
                </a: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0F8279-4277-46B5-BBD9-D8532F97C5E3}"/>
              </a:ext>
            </a:extLst>
          </p:cNvPr>
          <p:cNvGrpSpPr/>
          <p:nvPr/>
        </p:nvGrpSpPr>
        <p:grpSpPr>
          <a:xfrm>
            <a:off x="4892822" y="4010799"/>
            <a:ext cx="1453924" cy="548574"/>
            <a:chOff x="8774402" y="5257463"/>
            <a:chExt cx="1453924" cy="54857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DDD6B76-C761-4123-8BCD-857F3E91722C}"/>
                </a:ext>
              </a:extLst>
            </p:cNvPr>
            <p:cNvSpPr txBox="1"/>
            <p:nvPr/>
          </p:nvSpPr>
          <p:spPr>
            <a:xfrm>
              <a:off x="8774402" y="5257463"/>
              <a:ext cx="1090042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Certificate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D3A080-7E7D-4601-962A-6E87510F4AF0}"/>
                </a:ext>
              </a:extLst>
            </p:cNvPr>
            <p:cNvSpPr txBox="1"/>
            <p:nvPr/>
          </p:nvSpPr>
          <p:spPr>
            <a:xfrm>
              <a:off x="8774402" y="5505057"/>
              <a:ext cx="1453924" cy="300980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2019 </a:t>
              </a:r>
              <a:r>
                <a:rPr lang="ko-KR" altLang="en-US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운전면허 </a:t>
              </a:r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2</a:t>
              </a:r>
              <a:r>
                <a:rPr lang="ko-KR" altLang="en-US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종 보통</a:t>
              </a:r>
              <a:endParaRPr lang="en-US" altLang="ko-KR" sz="10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24E6C7-4CF4-443D-BE78-3D60AEBEF590}"/>
              </a:ext>
            </a:extLst>
          </p:cNvPr>
          <p:cNvGrpSpPr/>
          <p:nvPr/>
        </p:nvGrpSpPr>
        <p:grpSpPr>
          <a:xfrm>
            <a:off x="4892823" y="5544655"/>
            <a:ext cx="3326868" cy="1241071"/>
            <a:chOff x="5345057" y="5257463"/>
            <a:chExt cx="2815304" cy="124107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08DA11-33C2-4E1C-8F5D-5A28CB20FC10}"/>
                </a:ext>
              </a:extLst>
            </p:cNvPr>
            <p:cNvSpPr txBox="1"/>
            <p:nvPr/>
          </p:nvSpPr>
          <p:spPr>
            <a:xfrm>
              <a:off x="5345057" y="5257463"/>
              <a:ext cx="596921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Career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0338AAC-3E51-4478-B6FF-D1ABE74F17DF}"/>
                </a:ext>
              </a:extLst>
            </p:cNvPr>
            <p:cNvGrpSpPr/>
            <p:nvPr/>
          </p:nvGrpSpPr>
          <p:grpSpPr>
            <a:xfrm>
              <a:off x="5345057" y="5505057"/>
              <a:ext cx="2815304" cy="993477"/>
              <a:chOff x="5345803" y="1990071"/>
              <a:chExt cx="2815304" cy="993477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A7F8B64-4612-4E7E-83BE-F0CBC7D64DD1}"/>
                  </a:ext>
                </a:extLst>
              </p:cNvPr>
              <p:cNvSpPr txBox="1"/>
              <p:nvPr/>
            </p:nvSpPr>
            <p:spPr>
              <a:xfrm>
                <a:off x="5345803" y="1990071"/>
                <a:ext cx="770500" cy="993477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2022 ~2023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7D6CA05-F47A-4716-B1A1-7C0F05CA89B6}"/>
                  </a:ext>
                </a:extLst>
              </p:cNvPr>
              <p:cNvSpPr txBox="1"/>
              <p:nvPr/>
            </p:nvSpPr>
            <p:spPr>
              <a:xfrm>
                <a:off x="6187379" y="1990071"/>
                <a:ext cx="1973728" cy="993477"/>
              </a:xfrm>
              <a:prstGeom prst="rect">
                <a:avLst/>
              </a:prstGeom>
              <a:noFill/>
            </p:spPr>
            <p:txBody>
              <a:bodyPr wrap="none" lIns="0" rIns="0" rtlCol="0" anchor="t" anchorCtr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1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타마노아패션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마케팅 인턴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아로파테크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  <a:r>
                  <a:rPr lang="en-US" altLang="ko-KR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Ar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유니티 클라이언트 </a:t>
                </a:r>
                <a:r>
                  <a:rPr lang="ko-KR" altLang="en-US" sz="1000" dirty="0"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인턴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 </a:t>
                </a: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블렌딩</a:t>
                </a:r>
                <a:r>
                  <a:rPr lang="ko-KR" altLang="en-US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클라이언트 프로그래머</a:t>
                </a:r>
                <a:r>
                  <a:rPr lang="en-US" altLang="ko-KR" sz="1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이드스트릿체 L" panose="02000300000000000000" pitchFamily="50" charset="-127"/>
                    <a:ea typeface="Y이드스트릿체 L" panose="02000300000000000000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B0A548-329B-6986-A096-148A493279FC}"/>
              </a:ext>
            </a:extLst>
          </p:cNvPr>
          <p:cNvSpPr txBox="1"/>
          <p:nvPr/>
        </p:nvSpPr>
        <p:spPr>
          <a:xfrm>
            <a:off x="507415" y="1029050"/>
            <a:ext cx="3434659" cy="300980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MY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Keyword</a:t>
            </a:r>
          </a:p>
        </p:txBody>
      </p:sp>
      <p:pic>
        <p:nvPicPr>
          <p:cNvPr id="2052" name="Picture 4" descr="그린네잎클로버뱃지">
            <a:extLst>
              <a:ext uri="{FF2B5EF4-FFF2-40B4-BE49-F238E27FC236}">
                <a16:creationId xmlns:a16="http://schemas.microsoft.com/office/drawing/2014/main" id="{DB4B2FF1-9376-405C-851A-55AB08E75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5" t="22495" r="29402" b="25064"/>
          <a:stretch/>
        </p:blipFill>
        <p:spPr bwMode="auto">
          <a:xfrm>
            <a:off x="5882940" y="1286313"/>
            <a:ext cx="183312" cy="2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EC3985-7B82-45F9-14DF-8181296E0D10}"/>
              </a:ext>
            </a:extLst>
          </p:cNvPr>
          <p:cNvGrpSpPr/>
          <p:nvPr/>
        </p:nvGrpSpPr>
        <p:grpSpPr>
          <a:xfrm>
            <a:off x="4900511" y="4558993"/>
            <a:ext cx="2505460" cy="1010239"/>
            <a:chOff x="8774402" y="5257463"/>
            <a:chExt cx="2505460" cy="10102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4E5105-54A4-8173-397B-6CA4237D7C10}"/>
                </a:ext>
              </a:extLst>
            </p:cNvPr>
            <p:cNvSpPr txBox="1"/>
            <p:nvPr/>
          </p:nvSpPr>
          <p:spPr>
            <a:xfrm>
              <a:off x="8774402" y="5257463"/>
              <a:ext cx="545021" cy="276999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SKILL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7296C5-DDA6-1E11-1E63-742C0CA96D07}"/>
                </a:ext>
              </a:extLst>
            </p:cNvPr>
            <p:cNvSpPr txBox="1"/>
            <p:nvPr/>
          </p:nvSpPr>
          <p:spPr>
            <a:xfrm>
              <a:off x="8774402" y="5505057"/>
              <a:ext cx="2505460" cy="762645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C/C++/C#/JAVA/JavaScript </a:t>
              </a:r>
              <a:r>
                <a:rPr lang="ko-KR" altLang="en-US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고급</a:t>
              </a:r>
              <a:endParaRPr lang="en-US" altLang="ko-KR" sz="10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Python/</a:t>
              </a:r>
              <a:r>
                <a:rPr lang="ko-KR" altLang="en-US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파워포인트</a:t>
              </a:r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/</a:t>
              </a:r>
              <a:r>
                <a:rPr lang="ko-KR" altLang="en-US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포토샵</a:t>
              </a:r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/</a:t>
              </a:r>
              <a:r>
                <a:rPr lang="ko-KR" altLang="en-US" sz="1000" dirty="0" err="1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노션</a:t>
              </a:r>
              <a:r>
                <a:rPr lang="ko-KR" altLang="en-US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중급 </a:t>
              </a:r>
              <a:endParaRPr lang="en-US" altLang="ko-KR" sz="10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ko-KR" altLang="en-US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엑셀</a:t>
              </a:r>
              <a:r>
                <a:rPr lang="en-US" altLang="ko-KR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/</a:t>
              </a:r>
              <a:r>
                <a:rPr lang="ko-KR" altLang="en-US" sz="10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영상편집 초급</a:t>
              </a:r>
              <a:endParaRPr lang="en-US" altLang="ko-KR" sz="10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C598E3-FD5D-34C5-32A8-1243ABBE97A2}"/>
              </a:ext>
            </a:extLst>
          </p:cNvPr>
          <p:cNvCxnSpPr>
            <a:cxnSpLocks/>
          </p:cNvCxnSpPr>
          <p:nvPr/>
        </p:nvCxnSpPr>
        <p:spPr>
          <a:xfrm>
            <a:off x="4816631" y="2651367"/>
            <a:ext cx="7180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1FE5E06-2FBA-DFBF-22D5-2DDF7DAA57AA}"/>
              </a:ext>
            </a:extLst>
          </p:cNvPr>
          <p:cNvCxnSpPr>
            <a:cxnSpLocks/>
          </p:cNvCxnSpPr>
          <p:nvPr/>
        </p:nvCxnSpPr>
        <p:spPr>
          <a:xfrm>
            <a:off x="8426597" y="2651367"/>
            <a:ext cx="0" cy="401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EFCA8A-2363-587B-8D33-78AE764E0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침대, 실내, 담요, 천이(가) 표시된 사진&#10;&#10;자동 생성된 설명">
            <a:extLst>
              <a:ext uri="{FF2B5EF4-FFF2-40B4-BE49-F238E27FC236}">
                <a16:creationId xmlns:a16="http://schemas.microsoft.com/office/drawing/2014/main" id="{06BE68B6-9534-42A1-948F-82782B133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3FEE17-5889-43D0-8C62-5B7882F4BEF5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B96FD-C956-4740-BD02-C82C878C3C50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01</a:t>
              </a:r>
              <a:endParaRPr lang="ko-KR" altLang="en-US" dirty="0">
                <a:solidFill>
                  <a:srgbClr val="A09FD3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E171C1-B896-4A70-AA13-B308C3A28D06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E258A4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02</a:t>
              </a:r>
              <a:endParaRPr lang="ko-KR" altLang="en-US" dirty="0">
                <a:solidFill>
                  <a:srgbClr val="E258A4"/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8DA8E-C5CF-48E4-B1AE-B25C171480D1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03</a:t>
              </a:r>
              <a:endParaRPr lang="ko-KR" altLang="en-US" dirty="0"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6F2A48-AE35-4EB4-A6BF-F3825DFA1123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rPr>
                <a:t>CHAPTER 04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Y이드스트릿체 B" panose="02000800000000000000" pitchFamily="50" charset="-127"/>
                <a:ea typeface="Y이드스트릿체 B" panose="02000800000000000000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6539D9-6A34-4163-B5FE-66E4BD982C38}"/>
              </a:ext>
            </a:extLst>
          </p:cNvPr>
          <p:cNvGrpSpPr/>
          <p:nvPr/>
        </p:nvGrpSpPr>
        <p:grpSpPr>
          <a:xfrm>
            <a:off x="1229052" y="2967335"/>
            <a:ext cx="9733896" cy="1569661"/>
            <a:chOff x="1364554" y="2967335"/>
            <a:chExt cx="9733896" cy="156966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1D1F33-D3C6-4FFE-841E-24A230602294}"/>
                </a:ext>
              </a:extLst>
            </p:cNvPr>
            <p:cNvGrpSpPr/>
            <p:nvPr/>
          </p:nvGrpSpPr>
          <p:grpSpPr>
            <a:xfrm>
              <a:off x="1364554" y="2967335"/>
              <a:ext cx="6061552" cy="1569661"/>
              <a:chOff x="3083959" y="2967335"/>
              <a:chExt cx="6061552" cy="156966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2A2346-F099-46BD-9EB7-56D0803BE2B1}"/>
                  </a:ext>
                </a:extLst>
              </p:cNvPr>
              <p:cNvSpPr txBox="1"/>
              <p:nvPr/>
            </p:nvSpPr>
            <p:spPr>
              <a:xfrm>
                <a:off x="3083959" y="2967335"/>
                <a:ext cx="5414944" cy="923330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0">
                <a:spAutoFit/>
              </a:bodyPr>
              <a:lstStyle/>
              <a:p>
                <a:r>
                  <a:rPr lang="en-US" altLang="ko-KR" sz="5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CHAPTER 02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B5E642-D4F2-4DCA-86B3-97DE46982F0B}"/>
                  </a:ext>
                </a:extLst>
              </p:cNvPr>
              <p:cNvSpPr txBox="1"/>
              <p:nvPr/>
            </p:nvSpPr>
            <p:spPr>
              <a:xfrm>
                <a:off x="3875646" y="3705999"/>
                <a:ext cx="2123979" cy="830997"/>
              </a:xfrm>
              <a:prstGeom prst="rect">
                <a:avLst/>
              </a:prstGeom>
              <a:noFill/>
            </p:spPr>
            <p:txBody>
              <a:bodyPr wrap="none" lIns="0" rIns="0" rtlCol="0" anchor="ctr" anchorCtr="1">
                <a:spAutoFit/>
              </a:bodyPr>
              <a:lstStyle/>
              <a:p>
                <a:pPr algn="ctr"/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수업시간</a:t>
                </a:r>
                <a:r>
                  <a:rPr lang="en-US" altLang="ko-KR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&amp;</a:t>
                </a:r>
                <a:r>
                  <a:rPr lang="ko-KR" alt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  <a:cs typeface="Leelawadee" panose="020B0502040204020203" pitchFamily="34" charset="-34"/>
                  </a:rPr>
                  <a:t>활동</a:t>
                </a:r>
              </a:p>
              <a:p>
                <a:pPr algn="ctr"/>
                <a:endPara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  <a:cs typeface="Leelawadee" panose="020B0502040204020203" pitchFamily="34" charset="-34"/>
                </a:endParaRPr>
              </a:p>
            </p:txBody>
          </p:sp>
          <p:sp>
            <p:nvSpPr>
              <p:cNvPr id="20" name="배지 19">
                <a:extLst>
                  <a:ext uri="{FF2B5EF4-FFF2-40B4-BE49-F238E27FC236}">
                    <a16:creationId xmlns:a16="http://schemas.microsoft.com/office/drawing/2014/main" id="{1DA41A72-93A2-4950-9373-C8116FD3A23B}"/>
                  </a:ext>
                </a:extLst>
              </p:cNvPr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name="adj" fmla="val 50000"/>
                </a:avLst>
              </a:prstGeom>
              <a:noFill/>
              <a:ln>
                <a:solidFill>
                  <a:srgbClr val="4A66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09FD3"/>
                  </a:solidFill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0A0E75-A16A-4D74-8BA1-504E7D29D324}"/>
                </a:ext>
              </a:extLst>
            </p:cNvPr>
            <p:cNvGrpSpPr/>
            <p:nvPr/>
          </p:nvGrpSpPr>
          <p:grpSpPr>
            <a:xfrm>
              <a:off x="7891004" y="3228945"/>
              <a:ext cx="3207446" cy="400110"/>
              <a:chOff x="8248650" y="3228945"/>
              <a:chExt cx="3207446" cy="40011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B1D84D-D799-4C78-8069-7730D4BA7271}"/>
                  </a:ext>
                </a:extLst>
              </p:cNvPr>
              <p:cNvSpPr txBox="1"/>
              <p:nvPr/>
            </p:nvSpPr>
            <p:spPr>
              <a:xfrm>
                <a:off x="10245508" y="3228945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r"/>
                <a:r>
                  <a:rPr lang="ko-KR" altLang="en-US" sz="2000" dirty="0">
                    <a:ln w="0"/>
                    <a:solidFill>
                      <a:srgbClr val="E258A4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Y이드스트릿체 B" panose="02000800000000000000" pitchFamily="50" charset="-127"/>
                    <a:ea typeface="Y이드스트릿체 B" panose="02000800000000000000" pitchFamily="50" charset="-127"/>
                  </a:rPr>
                  <a:t>대학생활</a:t>
                </a:r>
                <a:endParaRPr lang="ko-KR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Y이드스트릿체 B" panose="02000800000000000000" pitchFamily="50" charset="-127"/>
                  <a:ea typeface="Y이드스트릿체 B" panose="02000800000000000000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F322EAB-7AC3-4633-9E6B-6DD8AE51CBA6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>
                <a:off x="8248650" y="3429000"/>
                <a:ext cx="1996858" cy="0"/>
              </a:xfrm>
              <a:prstGeom prst="line">
                <a:avLst/>
              </a:prstGeom>
              <a:noFill/>
              <a:ln>
                <a:solidFill>
                  <a:srgbClr val="4A66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53D096-B5BD-7C58-2C09-07C8578D4438}"/>
              </a:ext>
            </a:extLst>
          </p:cNvPr>
          <p:cNvSpPr txBox="1"/>
          <p:nvPr/>
        </p:nvSpPr>
        <p:spPr>
          <a:xfrm>
            <a:off x="11308620" y="377543"/>
            <a:ext cx="147476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05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2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4A66AC"/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666119" y="973023"/>
            <a:ext cx="4285999" cy="646331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Raider(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졸업작품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)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DC8BC0-8FFB-A872-1A00-50FF1521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" b="1"/>
          <a:stretch/>
        </p:blipFill>
        <p:spPr bwMode="auto">
          <a:xfrm>
            <a:off x="5785517" y="0"/>
            <a:ext cx="533145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1615346"/>
            <a:ext cx="10247276" cy="57573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시연영상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</a:t>
            </a: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en-US" altLang="ko-KR" sz="1100" dirty="0"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3"/>
              </a:rPr>
              <a:t>Raider | Demonstration video</a:t>
            </a:r>
            <a:endParaRPr lang="en-US" altLang="ko-KR" dirty="0"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소스코드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 </a:t>
            </a:r>
            <a:r>
              <a:rPr lang="en-US" altLang="ko-KR" sz="1100" dirty="0"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4"/>
              </a:rPr>
              <a:t>Raider | Capstone-2021-17</a:t>
            </a:r>
            <a:endParaRPr lang="en-US" altLang="ko-KR" sz="1100" dirty="0"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89B48D-65E5-53F8-5DBB-50E5DAC1C1A7}"/>
              </a:ext>
            </a:extLst>
          </p:cNvPr>
          <p:cNvGrpSpPr/>
          <p:nvPr/>
        </p:nvGrpSpPr>
        <p:grpSpPr>
          <a:xfrm>
            <a:off x="712175" y="5051628"/>
            <a:ext cx="4446159" cy="1488452"/>
            <a:chOff x="5345057" y="2810841"/>
            <a:chExt cx="4254551" cy="131648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3281A2-AD97-81EA-0EC0-F8646591C63A}"/>
                </a:ext>
              </a:extLst>
            </p:cNvPr>
            <p:cNvSpPr txBox="1"/>
            <p:nvPr/>
          </p:nvSpPr>
          <p:spPr>
            <a:xfrm>
              <a:off x="5345057" y="2810841"/>
              <a:ext cx="1290029" cy="338554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저의 역할은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?!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C6AD99-AB41-3376-F15B-710F780E8393}"/>
                </a:ext>
              </a:extLst>
            </p:cNvPr>
            <p:cNvSpPr txBox="1"/>
            <p:nvPr/>
          </p:nvSpPr>
          <p:spPr>
            <a:xfrm>
              <a:off x="5625487" y="3089212"/>
              <a:ext cx="3974121" cy="1038116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카메라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: TPS 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구현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게임 기획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: 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아이디어 제공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및</a:t>
              </a:r>
              <a:endParaRPr lang="en-US" altLang="ko-KR" sz="12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전반적인 플레이어 관련 담당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   (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애니메이션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, 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인벤토리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, 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플레이어 아이템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, </a:t>
              </a:r>
              <a:r>
                <a:rPr lang="ko-KR" altLang="en-US" sz="1200" dirty="0" err="1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셰이더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BD9D639-6690-BBD7-4A86-649B527BA426}"/>
              </a:ext>
            </a:extLst>
          </p:cNvPr>
          <p:cNvSpPr txBox="1"/>
          <p:nvPr/>
        </p:nvSpPr>
        <p:spPr>
          <a:xfrm>
            <a:off x="666119" y="795009"/>
            <a:ext cx="3105781" cy="311432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A66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개요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- 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기능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&amp;</a:t>
            </a:r>
            <a:r>
              <a:rPr lang="ko-KR" altLang="en-US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개발 </a:t>
            </a:r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- </a:t>
            </a:r>
            <a:r>
              <a:rPr lang="ko-KR" altLang="en-US" sz="105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느낀점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C7FA56-DA81-618C-68A8-CAD304510A4F}"/>
              </a:ext>
            </a:extLst>
          </p:cNvPr>
          <p:cNvGrpSpPr/>
          <p:nvPr/>
        </p:nvGrpSpPr>
        <p:grpSpPr>
          <a:xfrm>
            <a:off x="730519" y="3181284"/>
            <a:ext cx="3776104" cy="2020340"/>
            <a:chOff x="5345057" y="2830397"/>
            <a:chExt cx="3613371" cy="17869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89692D-F9C0-D551-D785-50A6E31D6A32}"/>
                </a:ext>
              </a:extLst>
            </p:cNvPr>
            <p:cNvSpPr txBox="1"/>
            <p:nvPr/>
          </p:nvSpPr>
          <p:spPr>
            <a:xfrm>
              <a:off x="5345057" y="2830397"/>
              <a:ext cx="1500175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             의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소개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62480E-28DC-AD9B-041D-E7973F49F488}"/>
                </a:ext>
              </a:extLst>
            </p:cNvPr>
            <p:cNvSpPr txBox="1"/>
            <p:nvPr/>
          </p:nvSpPr>
          <p:spPr>
            <a:xfrm>
              <a:off x="5607933" y="3089212"/>
              <a:ext cx="3350495" cy="1528109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인원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: 5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명</a:t>
              </a:r>
              <a:endParaRPr lang="en-US" altLang="ko-KR" sz="12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장르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: 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탈출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/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퍼즐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/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공포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/SF/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멀티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/3D</a:t>
              </a: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플랫폼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: PC</a:t>
              </a: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엔진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&amp;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언어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: Unity, C#</a:t>
              </a: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개발기간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: 2021.2.26~5.26 (3</a:t>
              </a:r>
              <a:r>
                <a:rPr lang="ko-KR" altLang="en-US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개월</a:t>
              </a:r>
              <a:r>
                <a:rPr lang="en-US" altLang="ko-KR" sz="1200" dirty="0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)</a:t>
              </a:r>
            </a:p>
            <a:p>
              <a:pPr marL="228600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2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5EB85A-C178-0931-BED7-031F6882D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5" y="3125894"/>
            <a:ext cx="1023257" cy="4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FC6DC0-3A15-F2D1-031C-B45FB52294E3}"/>
              </a:ext>
            </a:extLst>
          </p:cNvPr>
          <p:cNvSpPr txBox="1"/>
          <p:nvPr/>
        </p:nvSpPr>
        <p:spPr>
          <a:xfrm>
            <a:off x="-114127" y="3969877"/>
            <a:ext cx="937757" cy="338554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            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37D5A5-455B-ACAD-424A-E122AE993C7E}"/>
              </a:ext>
            </a:extLst>
          </p:cNvPr>
          <p:cNvGrpSpPr/>
          <p:nvPr/>
        </p:nvGrpSpPr>
        <p:grpSpPr>
          <a:xfrm>
            <a:off x="716891" y="2239251"/>
            <a:ext cx="5847185" cy="1309696"/>
            <a:chOff x="5345057" y="2830397"/>
            <a:chExt cx="5595200" cy="11583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C15BD-D689-36AB-442B-79459E85CB72}"/>
                </a:ext>
              </a:extLst>
            </p:cNvPr>
            <p:cNvSpPr txBox="1"/>
            <p:nvPr/>
          </p:nvSpPr>
          <p:spPr>
            <a:xfrm>
              <a:off x="5345057" y="2830397"/>
              <a:ext cx="2112211" cy="29944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저희                 </a:t>
              </a:r>
              <a:r>
                <a:rPr lang="ko-KR" altLang="en-US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는요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… </a:t>
              </a:r>
              <a:endPara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886E2E-F7B8-5D40-FFDA-DB6494045369}"/>
                </a:ext>
              </a:extLst>
            </p:cNvPr>
            <p:cNvSpPr txBox="1"/>
            <p:nvPr/>
          </p:nvSpPr>
          <p:spPr>
            <a:xfrm>
              <a:off x="5345058" y="3089212"/>
              <a:ext cx="5595199" cy="899567"/>
            </a:xfrm>
            <a:prstGeom prst="rect">
              <a:avLst/>
            </a:prstGeom>
            <a:noFill/>
          </p:spPr>
          <p:txBody>
            <a:bodyPr wrap="square" lIns="0" rIns="0" rtlCol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è"/>
              </a:pP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팀원들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과 함께 </a:t>
              </a: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AI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적들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을 피해 주어진 </a:t>
              </a:r>
              <a:endPara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  <a:p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     미션을 수행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하여 완수하면 </a:t>
              </a:r>
              <a:r>
                <a:rPr lang="ko-KR" altLang="en-US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258A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탈출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0E25B-AFFF-9609-E90F-DF004955456B}"/>
              </a:ext>
            </a:extLst>
          </p:cNvPr>
          <p:cNvSpPr/>
          <p:nvPr/>
        </p:nvSpPr>
        <p:spPr>
          <a:xfrm>
            <a:off x="666119" y="1635357"/>
            <a:ext cx="4285999" cy="57557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34CC50A-1CFB-5307-3451-4ADA6A4F348E}"/>
              </a:ext>
            </a:extLst>
          </p:cNvPr>
          <p:cNvCxnSpPr>
            <a:cxnSpLocks/>
          </p:cNvCxnSpPr>
          <p:nvPr/>
        </p:nvCxnSpPr>
        <p:spPr>
          <a:xfrm>
            <a:off x="730518" y="3170122"/>
            <a:ext cx="422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223F503-4661-D615-EC99-C8AD9807FFD4}"/>
              </a:ext>
            </a:extLst>
          </p:cNvPr>
          <p:cNvCxnSpPr/>
          <p:nvPr/>
        </p:nvCxnSpPr>
        <p:spPr>
          <a:xfrm>
            <a:off x="712175" y="4945430"/>
            <a:ext cx="422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3CFEAA4D-CFF7-9BBC-2DAE-E4AC0F734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98" y="2178521"/>
            <a:ext cx="1023257" cy="4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2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01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03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>
                  <a:latin typeface="Y이드스트릿체 L" panose="02000300000000000000" pitchFamily="50" charset="-127"/>
                  <a:ea typeface="Y이드스트릿체 L" panose="02000300000000000000" pitchFamily="50" charset="-127"/>
                </a:rPr>
                <a:t>CHAPTER 04</a:t>
              </a:r>
              <a:endPara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FF91226-A89C-4456-A472-5778DCAA6011}"/>
              </a:ext>
            </a:extLst>
          </p:cNvPr>
          <p:cNvSpPr txBox="1"/>
          <p:nvPr/>
        </p:nvSpPr>
        <p:spPr>
          <a:xfrm>
            <a:off x="712175" y="973023"/>
            <a:ext cx="1846659" cy="646331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졸업작품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DC8BC0-8FFB-A872-1A00-50FF1521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4"/>
          <a:stretch/>
        </p:blipFill>
        <p:spPr bwMode="auto">
          <a:xfrm>
            <a:off x="6096000" y="1230093"/>
            <a:ext cx="5958061" cy="5627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CCA040-FA7D-03F3-C3FD-0E5142877C19}"/>
              </a:ext>
            </a:extLst>
          </p:cNvPr>
          <p:cNvSpPr txBox="1"/>
          <p:nvPr/>
        </p:nvSpPr>
        <p:spPr>
          <a:xfrm>
            <a:off x="730518" y="2542620"/>
            <a:ext cx="1683153" cy="400110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팀내 담당 업무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Y이드스트릿체 L" panose="02000300000000000000" pitchFamily="50" charset="-127"/>
              <a:ea typeface="Y이드스트릿체 L" panose="02000300000000000000" pitchFamily="50" charset="-127"/>
              <a:cs typeface="Leelawadee" panose="020B0502040204020203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08737F-9371-172C-1346-0644565021F9}"/>
              </a:ext>
            </a:extLst>
          </p:cNvPr>
          <p:cNvSpPr txBox="1"/>
          <p:nvPr/>
        </p:nvSpPr>
        <p:spPr>
          <a:xfrm>
            <a:off x="730518" y="2897327"/>
            <a:ext cx="5065489" cy="1200329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카메라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  <a:cs typeface="Leelawadee" panose="020B05020402040202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게임 기획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아이디어 제공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전반적인 플레이어 관련 담당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  <a:cs typeface="Leelawadee" panose="020B0502040204020203" pitchFamily="34" charset="-34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    (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애니메이션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오디오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플레이어 아이템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,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쉐이더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  <a:cs typeface="Leelawadee" panose="020B0502040204020203" pitchFamily="34" charset="-34"/>
              </a:rPr>
              <a:t>)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3BB404-4114-435C-D2A4-7970F8305824}"/>
              </a:ext>
            </a:extLst>
          </p:cNvPr>
          <p:cNvSpPr txBox="1"/>
          <p:nvPr/>
        </p:nvSpPr>
        <p:spPr>
          <a:xfrm>
            <a:off x="730518" y="1564596"/>
            <a:ext cx="10247276" cy="575735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시연영상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</a:t>
            </a: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 </a:t>
            </a:r>
            <a:r>
              <a:rPr lang="en-US" altLang="ko-KR" sz="1100" dirty="0"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3"/>
              </a:rPr>
              <a:t>Raider | Demonstration video</a:t>
            </a:r>
            <a:endParaRPr lang="en-US" altLang="ko-KR" dirty="0"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소스코드</a:t>
            </a:r>
            <a:r>
              <a:rPr lang="en-US" altLang="ko-KR" dirty="0"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. </a:t>
            </a:r>
            <a:r>
              <a:rPr lang="en-US" altLang="ko-KR" sz="1100" dirty="0">
                <a:latin typeface="Y이드스트릿체 L" panose="02000300000000000000" pitchFamily="50" charset="-127"/>
                <a:ea typeface="Y이드스트릿체 L" panose="02000300000000000000" pitchFamily="50" charset="-127"/>
                <a:hlinkClick r:id="rId4"/>
              </a:rPr>
              <a:t> Raider | capstone-2021-17 (kookmin-sw.github.io)</a:t>
            </a:r>
            <a:endParaRPr lang="en-US" altLang="ko-KR" sz="1100" dirty="0"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C6ECAD-ABBB-6FEA-4520-FF473786C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46"/>
          <a:stretch/>
        </p:blipFill>
        <p:spPr bwMode="auto">
          <a:xfrm>
            <a:off x="529605" y="4097656"/>
            <a:ext cx="5428800" cy="2290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502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B" panose="02000800000000000000" pitchFamily="2" charset="-127"/>
              <a:ea typeface="Y이드스트릿체 B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01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04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8B6FD4-1112-E05F-2536-6942F15093DD}"/>
              </a:ext>
            </a:extLst>
          </p:cNvPr>
          <p:cNvSpPr txBox="1"/>
          <p:nvPr/>
        </p:nvSpPr>
        <p:spPr>
          <a:xfrm>
            <a:off x="712175" y="973023"/>
            <a:ext cx="4047583" cy="646331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카메라 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- TPS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642BEF-94A0-B791-529A-87565E7B6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9"/>
          <a:stretch/>
        </p:blipFill>
        <p:spPr>
          <a:xfrm>
            <a:off x="704174" y="1935855"/>
            <a:ext cx="5391826" cy="4498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19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8F8E3DD-43FC-4580-ACE4-E3411F0D5C4C}"/>
              </a:ext>
            </a:extLst>
          </p:cNvPr>
          <p:cNvSpPr txBox="1"/>
          <p:nvPr/>
        </p:nvSpPr>
        <p:spPr>
          <a:xfrm>
            <a:off x="11273354" y="377543"/>
            <a:ext cx="182742" cy="230832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pPr algn="r"/>
            <a:r>
              <a:rPr lang="en-US" altLang="ko-KR" sz="9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rPr>
              <a:t>00</a:t>
            </a:r>
            <a:endParaRPr lang="ko-KR" altLang="en-US" sz="9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Y이드스트릿체 B" panose="02000800000000000000" pitchFamily="2" charset="-127"/>
              <a:ea typeface="Y이드스트릿체 B" panose="02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B96A2D-E1ED-4D38-A4FC-7E1578B3BF2A}"/>
              </a:ext>
            </a:extLst>
          </p:cNvPr>
          <p:cNvGrpSpPr/>
          <p:nvPr/>
        </p:nvGrpSpPr>
        <p:grpSpPr>
          <a:xfrm>
            <a:off x="735904" y="377543"/>
            <a:ext cx="4784206" cy="230832"/>
            <a:chOff x="735904" y="377543"/>
            <a:chExt cx="4784206" cy="2308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AD7464-3DCA-456C-A201-FDCF8CE5859F}"/>
                </a:ext>
              </a:extLst>
            </p:cNvPr>
            <p:cNvSpPr txBox="1"/>
            <p:nvPr/>
          </p:nvSpPr>
          <p:spPr>
            <a:xfrm>
              <a:off x="735904" y="377543"/>
              <a:ext cx="870431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01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A020E3-7CF7-4B6F-9897-DF6750628B98}"/>
                </a:ext>
              </a:extLst>
            </p:cNvPr>
            <p:cNvSpPr txBox="1"/>
            <p:nvPr/>
          </p:nvSpPr>
          <p:spPr>
            <a:xfrm>
              <a:off x="2027348" y="377543"/>
              <a:ext cx="904094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/>
            <a:p>
              <a:r>
                <a:rPr lang="en-US" altLang="ko-KR"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rPr>
                <a:t>CHAPTER 02</a:t>
              </a:r>
              <a:endPara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이드스트릿체 B" panose="02000800000000000000" pitchFamily="2" charset="-127"/>
                <a:ea typeface="Y이드스트릿체 B" panose="020008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5F9FE4-177F-433A-9F51-30EFF6505203}"/>
                </a:ext>
              </a:extLst>
            </p:cNvPr>
            <p:cNvSpPr txBox="1"/>
            <p:nvPr/>
          </p:nvSpPr>
          <p:spPr>
            <a:xfrm>
              <a:off x="3318792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584759-38B7-42FC-B0A0-CC9B5364304B}"/>
                </a:ext>
              </a:extLst>
            </p:cNvPr>
            <p:cNvSpPr txBox="1"/>
            <p:nvPr/>
          </p:nvSpPr>
          <p:spPr>
            <a:xfrm>
              <a:off x="4614413" y="377543"/>
              <a:ext cx="905697" cy="230832"/>
            </a:xfrm>
            <a:prstGeom prst="rect">
              <a:avLst/>
            </a:prstGeom>
            <a:noFill/>
          </p:spPr>
          <p:txBody>
            <a:bodyPr wrap="none" lIns="0" rIns="0" rtlCol="0" anchor="t" anchorCtr="0">
              <a:spAutoFit/>
            </a:bodyPr>
            <a:lstStyle>
              <a:defPPr>
                <a:defRPr lang="ko-KR"/>
              </a:defPPr>
              <a:lvl1pPr>
                <a:defRPr sz="9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Y이드스트릿체 B" panose="02000800000000000000" pitchFamily="2" charset="-127"/>
                  <a:ea typeface="Y이드스트릿체 B" panose="02000800000000000000" pitchFamily="2" charset="-127"/>
                </a:defRPr>
              </a:lvl1pPr>
            </a:lstStyle>
            <a:p>
              <a:r>
                <a:rPr lang="en-US" altLang="ko-KR"/>
                <a:t>CHAPTER 04</a:t>
              </a:r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B6A966A-FC91-7F65-69A0-35F3C1B3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53" y="1097197"/>
            <a:ext cx="3965999" cy="4967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B6FD4-1112-E05F-2536-6942F15093DD}"/>
              </a:ext>
            </a:extLst>
          </p:cNvPr>
          <p:cNvSpPr txBox="1"/>
          <p:nvPr/>
        </p:nvSpPr>
        <p:spPr>
          <a:xfrm>
            <a:off x="712175" y="973023"/>
            <a:ext cx="1384995" cy="646331"/>
          </a:xfrm>
          <a:prstGeom prst="rect">
            <a:avLst/>
          </a:prstGeom>
          <a:noFill/>
        </p:spPr>
        <p:txBody>
          <a:bodyPr wrap="none" lIns="0" rIns="0" rtlCol="0" anchor="t" anchorCtr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카메라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7EC84-EDED-5E00-35A7-CE49E02F43F7}"/>
              </a:ext>
            </a:extLst>
          </p:cNvPr>
          <p:cNvSpPr txBox="1"/>
          <p:nvPr/>
        </p:nvSpPr>
        <p:spPr>
          <a:xfrm>
            <a:off x="730518" y="2897327"/>
            <a:ext cx="5065489" cy="369332"/>
          </a:xfrm>
          <a:prstGeom prst="rect">
            <a:avLst/>
          </a:prstGeom>
          <a:noFill/>
        </p:spPr>
        <p:txBody>
          <a:bodyPr wrap="square" lIns="0" rIns="0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해당 </a:t>
            </a:r>
            <a:r>
              <a:rPr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Raycast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이드스트릿체 L" panose="02000300000000000000" pitchFamily="50" charset="-127"/>
                <a:ea typeface="Y이드스트릿체 L" panose="02000300000000000000" pitchFamily="50" charset="-127"/>
              </a:rPr>
              <a:t>를 내리면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Y이드스트릿체 L" panose="02000300000000000000" pitchFamily="50" charset="-127"/>
              <a:ea typeface="Y이드스트릿체 L" panose="02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6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7755</TotalTime>
  <Words>1202</Words>
  <Application>Microsoft Office PowerPoint</Application>
  <PresentationFormat>와이드스크린</PresentationFormat>
  <Paragraphs>342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Y이드스트릿체 B</vt:lpstr>
      <vt:lpstr>Abadi</vt:lpstr>
      <vt:lpstr>학교안심 몽글몽글 R</vt:lpstr>
      <vt:lpstr>Arial</vt:lpstr>
      <vt:lpstr>Y이드스트릿체 L</vt:lpstr>
      <vt:lpstr>다음_Regular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유정원</dc:creator>
  <cp:lastModifiedBy>주연 김</cp:lastModifiedBy>
  <cp:revision>33</cp:revision>
  <dcterms:created xsi:type="dcterms:W3CDTF">2022-01-11T12:31:31Z</dcterms:created>
  <dcterms:modified xsi:type="dcterms:W3CDTF">2024-05-27T06:20:39Z</dcterms:modified>
</cp:coreProperties>
</file>